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320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36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1" r:id="rId23"/>
    <p:sldId id="322" r:id="rId24"/>
    <p:sldId id="323" r:id="rId25"/>
    <p:sldId id="324" r:id="rId26"/>
    <p:sldId id="325" r:id="rId27"/>
    <p:sldId id="328" r:id="rId28"/>
    <p:sldId id="327" r:id="rId29"/>
    <p:sldId id="326" r:id="rId30"/>
    <p:sldId id="329" r:id="rId31"/>
    <p:sldId id="331" r:id="rId32"/>
    <p:sldId id="330" r:id="rId33"/>
    <p:sldId id="334" r:id="rId34"/>
    <p:sldId id="332" r:id="rId35"/>
    <p:sldId id="333" r:id="rId36"/>
    <p:sldId id="335" r:id="rId37"/>
    <p:sldId id="30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43" autoAdjust="0"/>
  </p:normalViewPr>
  <p:slideViewPr>
    <p:cSldViewPr snapToGrid="0" snapToObjects="1">
      <p:cViewPr varScale="1">
        <p:scale>
          <a:sx n="88" d="100"/>
          <a:sy n="88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8803D-F82B-4211-8064-D4CBE207B86D}" type="datetimeFigureOut">
              <a:rPr lang="de-AT" smtClean="0"/>
              <a:t>27.11.2015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9E03C-CCA9-467E-8D48-5E4A006B7FC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549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Threads within</a:t>
            </a:r>
            <a:r>
              <a:rPr lang="en-GB" baseline="0" dirty="0" smtClean="0"/>
              <a:t> same block can communicate </a:t>
            </a:r>
            <a:r>
              <a:rPr lang="en-GB" baseline="0" dirty="0" err="1" smtClean="0"/>
              <a:t>efficently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9E03C-CCA9-467E-8D48-5E4A006B7FC8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779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9E03C-CCA9-467E-8D48-5E4A006B7FC8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345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602" y="2021541"/>
            <a:ext cx="6463198" cy="1362075"/>
          </a:xfrm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1602" y="3568389"/>
            <a:ext cx="6463198" cy="1083328"/>
          </a:xfrm>
        </p:spPr>
        <p:txBody>
          <a:bodyPr vert="horz" lIns="91440" tIns="0" rIns="9144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14" name="Picture 13" descr="Biomedia_green_M_IC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4" y="4632690"/>
            <a:ext cx="3776284" cy="222531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552FBB-B603-412D-8BF4-DD600C70B798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7"/>
            <a:ext cx="6863450" cy="1055939"/>
          </a:xfrm>
        </p:spPr>
        <p:txBody>
          <a:bodyPr lIns="4572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3" y="1600200"/>
            <a:ext cx="7612493" cy="4953765"/>
          </a:xfrm>
        </p:spPr>
        <p:txBody>
          <a:bodyPr lIns="45720">
            <a:normAutofit/>
          </a:bodyPr>
          <a:lstStyle>
            <a:lvl1pPr marL="2286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200"/>
            </a:lvl1pPr>
            <a:lvl2pPr marL="457200" indent="-228600">
              <a:spcBef>
                <a:spcPts val="600"/>
              </a:spcBef>
              <a:buClr>
                <a:schemeClr val="tx1"/>
              </a:buClr>
              <a:buFont typeface="Lucida Grande"/>
              <a:buChar char="-"/>
              <a:defRPr lang="en-GB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lang="en-GB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>
              <a:spcBef>
                <a:spcPts val="600"/>
              </a:spcBef>
              <a:buClr>
                <a:schemeClr val="tx1"/>
              </a:buClr>
              <a:buFont typeface="Lucida Grande"/>
              <a:buChar char="-"/>
              <a:defRPr lang="en-GB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520" y="136549"/>
            <a:ext cx="1426172" cy="114350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552FBB-B603-412D-8BF4-DD600C70B798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729806" y="6550223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Dr Bernhard Kainz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14963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7"/>
            <a:ext cx="6863450" cy="1055939"/>
          </a:xfrm>
        </p:spPr>
        <p:txBody>
          <a:bodyPr lIns="4572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953765"/>
          </a:xfrm>
        </p:spPr>
        <p:txBody>
          <a:bodyPr lIns="45720"/>
          <a:lstStyle>
            <a:lvl1pPr marL="2286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1pPr>
            <a:lvl2pPr marL="457200" indent="-228600">
              <a:spcBef>
                <a:spcPts val="600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 marL="6858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/>
            </a:lvl3pPr>
            <a:lvl4pPr marL="914400" indent="-228600">
              <a:spcBef>
                <a:spcPts val="600"/>
              </a:spcBef>
              <a:buClr>
                <a:schemeClr val="tx1"/>
              </a:buClr>
              <a:buFont typeface="Lucida Grande"/>
              <a:buChar char="-"/>
              <a:defRPr sz="1800"/>
            </a:lvl4pPr>
            <a:lvl5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953765"/>
          </a:xfrm>
        </p:spPr>
        <p:txBody>
          <a:bodyPr lIns="45720"/>
          <a:lstStyle>
            <a:lvl1pPr marL="2286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>
                <a:latin typeface="+mn-lt"/>
              </a:defRPr>
            </a:lvl1pPr>
            <a:lvl2pPr marL="457200" indent="-228600">
              <a:spcBef>
                <a:spcPts val="600"/>
              </a:spcBef>
              <a:buClr>
                <a:schemeClr val="tx1"/>
              </a:buClr>
              <a:buFont typeface="Lucida Grande"/>
              <a:buChar char="-"/>
              <a:defRPr sz="1800">
                <a:latin typeface="+mn-lt"/>
              </a:defRPr>
            </a:lvl2pPr>
            <a:lvl3pPr marL="6858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>
                <a:latin typeface="+mn-lt"/>
              </a:defRPr>
            </a:lvl3pPr>
            <a:lvl4pPr marL="914400" indent="-228600">
              <a:spcBef>
                <a:spcPts val="600"/>
              </a:spcBef>
              <a:buClr>
                <a:schemeClr val="tx1"/>
              </a:buClr>
              <a:buFont typeface="Lucida Grande"/>
              <a:buChar char="-"/>
              <a:defRPr sz="1800">
                <a:latin typeface="+mn-lt"/>
              </a:defRPr>
            </a:lvl4pPr>
            <a:lvl5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520" y="136549"/>
            <a:ext cx="1426172" cy="114350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552FBB-B603-412D-8BF4-DD600C70B798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729806" y="6550223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Dr Bernhard Kainz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5642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7"/>
            <a:ext cx="6863450" cy="1055939"/>
          </a:xfrm>
        </p:spPr>
        <p:txBody>
          <a:bodyPr lIns="4572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3" y="1600200"/>
            <a:ext cx="7612493" cy="4953765"/>
          </a:xfrm>
        </p:spPr>
        <p:txBody>
          <a:bodyPr lIns="45720">
            <a:normAutofit/>
          </a:bodyPr>
          <a:lstStyle>
            <a:lvl1pPr marL="2286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200"/>
            </a:lvl1pPr>
            <a:lvl2pPr marL="457200" indent="-228600">
              <a:spcBef>
                <a:spcPts val="600"/>
              </a:spcBef>
              <a:buClr>
                <a:schemeClr val="tx1"/>
              </a:buClr>
              <a:buFont typeface="Lucida Grande"/>
              <a:buChar char="-"/>
              <a:defRPr lang="en-GB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lang="en-GB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>
              <a:spcBef>
                <a:spcPts val="600"/>
              </a:spcBef>
              <a:buClr>
                <a:schemeClr val="tx1"/>
              </a:buClr>
              <a:buFont typeface="Lucida Grande"/>
              <a:buChar char="-"/>
              <a:defRPr lang="en-GB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520" y="136549"/>
            <a:ext cx="1426172" cy="114350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552FBB-B603-412D-8BF4-DD600C70B798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729806" y="6550223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Dr Bernhard Kainz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3329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7"/>
            <a:ext cx="6863450" cy="1055939"/>
          </a:xfrm>
        </p:spPr>
        <p:txBody>
          <a:bodyPr lIns="4572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520" y="136549"/>
            <a:ext cx="1426172" cy="114350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552FBB-B603-412D-8BF4-DD600C70B798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729806" y="6550223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Dr Bernhard Kainz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3329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552FBB-B603-412D-8BF4-DD600C70B798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729806" y="6550223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Dr Bernhard Kainz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3116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5D173-8E2D-4B48-822C-AD9D79FE6E63}" type="datetime1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Bernhard Kainz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11E1D-6ACF-465B-9C2E-760506ABE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9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600"/>
        </a:spcBef>
        <a:buClr>
          <a:schemeClr val="tx1"/>
        </a:buClr>
        <a:buSzPct val="130000"/>
        <a:buFont typeface="Wingdings" pitchFamily="2" charset="2"/>
        <a:buChar char="§"/>
        <a:defRPr lang="en-GB" sz="22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/>
        </a:buClr>
        <a:buSzPct val="130000"/>
        <a:buFont typeface="Symbol" panose="05050102010706020507" pitchFamily="18" charset="2"/>
        <a:buChar char="-"/>
        <a:defRPr lang="en-GB" sz="22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/>
        </a:buClr>
        <a:buSzPct val="130000"/>
        <a:buFont typeface="Arial" panose="020B0604020202020204" pitchFamily="34" charset="0"/>
        <a:buChar char="•"/>
        <a:defRPr lang="en-GB" sz="22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/>
        </a:buClr>
        <a:buSzPct val="130000"/>
        <a:buFont typeface="Symbol" panose="05050102010706020507" pitchFamily="18" charset="2"/>
        <a:buChar char="-"/>
        <a:defRPr lang="en-GB" sz="22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/>
        </a:buClr>
        <a:buSzPct val="130000"/>
        <a:buFont typeface="Arial" panose="020B0604020202020204" pitchFamily="34" charset="0"/>
        <a:buChar char="•"/>
        <a:defRPr lang="en-GB" sz="22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people.maths.ox.ac.uk/gilesm/cuda/prac4/reduction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imaging-cdt@kcl.ac.uk" TargetMode="External"/><Relationship Id="rId2" Type="http://schemas.openxmlformats.org/officeDocument/2006/relationships/hyperlink" Target="http://www.imagingcdt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GPU programming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Bernhard </a:t>
            </a:r>
            <a:r>
              <a:rPr lang="en-US" dirty="0" err="1"/>
              <a:t>K</a:t>
            </a:r>
            <a:r>
              <a:rPr lang="en-US" dirty="0" err="1" smtClean="0"/>
              <a:t>ainz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0016" y="4914900"/>
            <a:ext cx="223398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64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298125" y="1034718"/>
            <a:ext cx="6863450" cy="1055939"/>
          </a:xfrm>
        </p:spPr>
        <p:txBody>
          <a:bodyPr>
            <a:normAutofit/>
          </a:bodyPr>
          <a:lstStyle/>
          <a:p>
            <a:r>
              <a:rPr lang="de-AT" dirty="0" smtClean="0"/>
              <a:t>Memory </a:t>
            </a:r>
            <a:br>
              <a:rPr lang="de-AT" dirty="0" smtClean="0"/>
            </a:br>
            <a:r>
              <a:rPr lang="de-AT" dirty="0" smtClean="0"/>
              <a:t>Model</a:t>
            </a:r>
            <a:endParaRPr lang="de-AT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4975" y="1357587"/>
            <a:ext cx="4930562" cy="481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1"/>
          <p:cNvSpPr>
            <a:spLocks noChangeShapeType="1"/>
          </p:cNvSpPr>
          <p:nvPr/>
        </p:nvSpPr>
        <p:spPr bwMode="auto">
          <a:xfrm>
            <a:off x="3476516" y="5878267"/>
            <a:ext cx="460323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triangle" w="lg" len="med"/>
            <a:tailEnd type="triangle" w="lg" len="med"/>
          </a:ln>
        </p:spPr>
        <p:txBody>
          <a:bodyPr/>
          <a:lstStyle/>
          <a:p>
            <a:endParaRPr lang="de-AT"/>
          </a:p>
        </p:txBody>
      </p:sp>
      <p:sp>
        <p:nvSpPr>
          <p:cNvPr id="11" name="Line 31"/>
          <p:cNvSpPr>
            <a:spLocks noChangeShapeType="1"/>
          </p:cNvSpPr>
          <p:nvPr/>
        </p:nvSpPr>
        <p:spPr bwMode="auto">
          <a:xfrm>
            <a:off x="3476515" y="5334000"/>
            <a:ext cx="460323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triangle" w="lg" len="med"/>
            <a:tailEnd type="triangle" w="lg" len="med"/>
          </a:ln>
        </p:spPr>
        <p:txBody>
          <a:bodyPr/>
          <a:lstStyle/>
          <a:p>
            <a:endParaRPr lang="de-AT"/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913797" y="4605666"/>
            <a:ext cx="2562715" cy="1484589"/>
          </a:xfrm>
          <a:prstGeom prst="rect">
            <a:avLst/>
          </a:prstGeom>
          <a:solidFill>
            <a:srgbClr val="FF731D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33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" b="1" dirty="0"/>
              <a:t>Host Memory</a:t>
            </a:r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>
            <a:off x="3476514" y="4783667"/>
            <a:ext cx="460323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triangle" w="lg" len="med"/>
            <a:tailEnd type="triangle" w="lg" len="med"/>
          </a:ln>
        </p:spPr>
        <p:txBody>
          <a:bodyPr/>
          <a:lstStyle/>
          <a:p>
            <a:endParaRPr lang="de-AT"/>
          </a:p>
        </p:txBody>
      </p:sp>
      <p:sp>
        <p:nvSpPr>
          <p:cNvPr id="3" name="TextBox 2"/>
          <p:cNvSpPr txBox="1"/>
          <p:nvPr/>
        </p:nvSpPr>
        <p:spPr>
          <a:xfrm>
            <a:off x="1624579" y="3733675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CPU</a:t>
            </a:r>
            <a:endParaRPr lang="en-GB" sz="2800" b="1" dirty="0"/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>
            <a:off x="2096023" y="4197554"/>
            <a:ext cx="0" cy="40811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triangle" w="lg" len="med"/>
            <a:tailEnd type="triangle" w="lg" len="med"/>
          </a:ln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502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Matrix </a:t>
            </a:r>
            <a:r>
              <a:rPr lang="de-AT" dirty="0" smtClean="0"/>
              <a:t>Multiplication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A lot of memory access with little computations only</a:t>
            </a:r>
          </a:p>
          <a:p>
            <a:r>
              <a:rPr lang="en-US" sz="2400" dirty="0"/>
              <a:t>Memory access is all going to slow global device memory</a:t>
            </a:r>
          </a:p>
          <a:p>
            <a:r>
              <a:rPr lang="en-US" sz="2400" dirty="0"/>
              <a:t>In a block the same memory is needed by multiple threads</a:t>
            </a:r>
          </a:p>
          <a:p>
            <a:pPr marL="358775" indent="-358775">
              <a:buNone/>
            </a:pPr>
            <a:r>
              <a:rPr lang="en-US" sz="2400" dirty="0">
                <a:sym typeface="Wingdings" pitchFamily="2" charset="2"/>
              </a:rPr>
              <a:t>use shared memory to load one tile of data, consume the data together, advance to next block</a:t>
            </a:r>
            <a:endParaRPr lang="en-US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8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Matrix Multiplication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727" y="1600200"/>
            <a:ext cx="5620078" cy="462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494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Matrix Multiplication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79" y="1587340"/>
            <a:ext cx="5620078" cy="462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879567" y="1935556"/>
            <a:ext cx="80682" cy="165847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5881951" y="4520379"/>
            <a:ext cx="71717" cy="6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tangle 6"/>
          <p:cNvSpPr/>
          <p:nvPr/>
        </p:nvSpPr>
        <p:spPr>
          <a:xfrm>
            <a:off x="5881951" y="4593333"/>
            <a:ext cx="71717" cy="6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7"/>
          <p:cNvSpPr/>
          <p:nvPr/>
        </p:nvSpPr>
        <p:spPr>
          <a:xfrm>
            <a:off x="5881951" y="4660333"/>
            <a:ext cx="71717" cy="6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5881951" y="4727332"/>
            <a:ext cx="71717" cy="6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tangle 9"/>
          <p:cNvSpPr/>
          <p:nvPr/>
        </p:nvSpPr>
        <p:spPr>
          <a:xfrm>
            <a:off x="5881951" y="4798300"/>
            <a:ext cx="71717" cy="6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tangle 10"/>
          <p:cNvSpPr/>
          <p:nvPr/>
        </p:nvSpPr>
        <p:spPr>
          <a:xfrm>
            <a:off x="5881951" y="4870781"/>
            <a:ext cx="71717" cy="6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tangle 11"/>
          <p:cNvSpPr/>
          <p:nvPr/>
        </p:nvSpPr>
        <p:spPr>
          <a:xfrm>
            <a:off x="5881951" y="4945718"/>
            <a:ext cx="71717" cy="6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tangle 12"/>
          <p:cNvSpPr/>
          <p:nvPr/>
        </p:nvSpPr>
        <p:spPr>
          <a:xfrm>
            <a:off x="5881951" y="5020891"/>
            <a:ext cx="71717" cy="6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tangle 13"/>
          <p:cNvSpPr/>
          <p:nvPr/>
        </p:nvSpPr>
        <p:spPr>
          <a:xfrm>
            <a:off x="5881951" y="5097813"/>
            <a:ext cx="71717" cy="6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Rectangle 14"/>
          <p:cNvSpPr/>
          <p:nvPr/>
        </p:nvSpPr>
        <p:spPr>
          <a:xfrm>
            <a:off x="5881951" y="5180686"/>
            <a:ext cx="71717" cy="6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tangle 15"/>
          <p:cNvSpPr/>
          <p:nvPr/>
        </p:nvSpPr>
        <p:spPr>
          <a:xfrm>
            <a:off x="5881951" y="5257607"/>
            <a:ext cx="71717" cy="6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Box 16"/>
          <p:cNvSpPr txBox="1"/>
          <p:nvPr/>
        </p:nvSpPr>
        <p:spPr>
          <a:xfrm>
            <a:off x="2273212" y="2546782"/>
            <a:ext cx="21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>
                <a:solidFill>
                  <a:srgbClr val="FF0000"/>
                </a:solidFill>
              </a:rPr>
              <a:t>Data loaded</a:t>
            </a:r>
          </a:p>
          <a:p>
            <a:r>
              <a:rPr lang="en-US" sz="1400" baseline="0" dirty="0" smtClean="0">
                <a:solidFill>
                  <a:srgbClr val="FF0000"/>
                </a:solidFill>
              </a:rPr>
              <a:t>BLOCKS_SIZE times!</a:t>
            </a:r>
            <a:endParaRPr 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58908" y="4520381"/>
            <a:ext cx="969977" cy="7972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Rectangle 18"/>
          <p:cNvSpPr/>
          <p:nvPr/>
        </p:nvSpPr>
        <p:spPr>
          <a:xfrm>
            <a:off x="5346956" y="1935557"/>
            <a:ext cx="969977" cy="7972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tangle 19"/>
          <p:cNvSpPr/>
          <p:nvPr/>
        </p:nvSpPr>
        <p:spPr>
          <a:xfrm>
            <a:off x="3257463" y="4520354"/>
            <a:ext cx="969977" cy="7972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tangle 20"/>
          <p:cNvSpPr/>
          <p:nvPr/>
        </p:nvSpPr>
        <p:spPr>
          <a:xfrm>
            <a:off x="5346955" y="2764791"/>
            <a:ext cx="969977" cy="81518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Box 21"/>
          <p:cNvSpPr txBox="1"/>
          <p:nvPr/>
        </p:nvSpPr>
        <p:spPr>
          <a:xfrm>
            <a:off x="2276415" y="3097153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>
                <a:solidFill>
                  <a:srgbClr val="00B050"/>
                </a:solidFill>
              </a:rPr>
              <a:t>Load tiles, work on tiles,</a:t>
            </a:r>
          </a:p>
          <a:p>
            <a:r>
              <a:rPr lang="en-US" sz="1400" baseline="0" dirty="0" smtClean="0">
                <a:solidFill>
                  <a:srgbClr val="00B050"/>
                </a:solidFill>
              </a:rPr>
              <a:t>load next tiles …</a:t>
            </a:r>
            <a:endParaRPr lang="en-US" sz="1400" baseline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8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Matrix Multiplication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62"/>
          <a:stretch/>
        </p:blipFill>
        <p:spPr bwMode="auto">
          <a:xfrm>
            <a:off x="-89187" y="1280056"/>
            <a:ext cx="495300" cy="49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b="85008"/>
          <a:stretch/>
        </p:blipFill>
        <p:spPr bwMode="auto">
          <a:xfrm>
            <a:off x="406112" y="1280056"/>
            <a:ext cx="8448675" cy="7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91662" b="-1"/>
          <a:stretch/>
        </p:blipFill>
        <p:spPr bwMode="auto">
          <a:xfrm>
            <a:off x="406114" y="5778112"/>
            <a:ext cx="8448675" cy="40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15694" b="74763"/>
          <a:stretch/>
        </p:blipFill>
        <p:spPr bwMode="auto">
          <a:xfrm>
            <a:off x="406114" y="2047489"/>
            <a:ext cx="8448675" cy="4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74057" y="2657436"/>
            <a:ext cx="3684022" cy="30777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AT" sz="1400" baseline="0" dirty="0" smtClean="0"/>
              <a:t>Blocksize: TILE_WIDTH x TILE_WIDTH</a:t>
            </a:r>
            <a:endParaRPr lang="de-AT" sz="1400" dirty="0"/>
          </a:p>
        </p:txBody>
      </p:sp>
      <p:pic>
        <p:nvPicPr>
          <p:cNvPr id="9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45723" b="39072"/>
          <a:stretch/>
        </p:blipFill>
        <p:spPr bwMode="auto">
          <a:xfrm>
            <a:off x="406114" y="3523863"/>
            <a:ext cx="8448675" cy="74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87940" b="8340"/>
          <a:stretch/>
        </p:blipFill>
        <p:spPr bwMode="auto">
          <a:xfrm>
            <a:off x="406114" y="5595552"/>
            <a:ext cx="84486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steinber\Desktop\gpu_matr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t="36052" r="22480" b="46699"/>
          <a:stretch/>
        </p:blipFill>
        <p:spPr bwMode="auto">
          <a:xfrm>
            <a:off x="501363" y="2547551"/>
            <a:ext cx="4672694" cy="5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37798" b="54276"/>
          <a:stretch/>
        </p:blipFill>
        <p:spPr bwMode="auto">
          <a:xfrm>
            <a:off x="406114" y="3134926"/>
            <a:ext cx="8448675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25828" r="42918" b="62202"/>
          <a:stretch/>
        </p:blipFill>
        <p:spPr bwMode="auto">
          <a:xfrm>
            <a:off x="396588" y="2563426"/>
            <a:ext cx="4610099" cy="5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60927" b="27750"/>
          <a:stretch/>
        </p:blipFill>
        <p:spPr bwMode="auto">
          <a:xfrm>
            <a:off x="406114" y="4269989"/>
            <a:ext cx="8448675" cy="5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steinber\Desktop\gpu_matr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t="76378" r="22480" b="17096"/>
          <a:stretch/>
        </p:blipFill>
        <p:spPr bwMode="auto">
          <a:xfrm>
            <a:off x="4182093" y="4158863"/>
            <a:ext cx="4672694" cy="2222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76456" b="16265"/>
          <a:stretch/>
        </p:blipFill>
        <p:spPr bwMode="auto">
          <a:xfrm>
            <a:off x="396588" y="5039926"/>
            <a:ext cx="8448675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97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Matrix multiplication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steinber\Desktop\tiled_result_erro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1" y="1600200"/>
            <a:ext cx="7974013" cy="39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8904" y="2216132"/>
            <a:ext cx="4169148" cy="4463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615203" y="2678376"/>
            <a:ext cx="4864473" cy="579438"/>
          </a:xfrm>
          <a:prstGeom prst="rect">
            <a:avLst/>
          </a:prstGeom>
          <a:noFill/>
          <a:ln w="28575">
            <a:solidFill>
              <a:srgbClr val="F701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404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Matrix multiplication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62"/>
          <a:stretch/>
        </p:blipFill>
        <p:spPr bwMode="auto">
          <a:xfrm>
            <a:off x="98905" y="1280057"/>
            <a:ext cx="495300" cy="49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-2" b="27749"/>
          <a:stretch/>
        </p:blipFill>
        <p:spPr bwMode="auto">
          <a:xfrm>
            <a:off x="594204" y="1280056"/>
            <a:ext cx="8448675" cy="354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87942" b="-1"/>
          <a:stretch/>
        </p:blipFill>
        <p:spPr bwMode="auto">
          <a:xfrm>
            <a:off x="594206" y="5595553"/>
            <a:ext cx="8448675" cy="5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76456" b="16265"/>
          <a:stretch/>
        </p:blipFill>
        <p:spPr bwMode="auto">
          <a:xfrm>
            <a:off x="584680" y="5039927"/>
            <a:ext cx="8448675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72088" b="16266"/>
          <a:stretch/>
        </p:blipFill>
        <p:spPr bwMode="auto">
          <a:xfrm>
            <a:off x="584678" y="4825615"/>
            <a:ext cx="8448675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48245" y="4902117"/>
            <a:ext cx="439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baseline="0" dirty="0" smtClean="0">
                <a:solidFill>
                  <a:srgbClr val="FF0000"/>
                </a:solidFill>
              </a:rPr>
              <a:t>Read </a:t>
            </a:r>
            <a:r>
              <a:rPr lang="de-AT" sz="1400" b="1" baseline="0" dirty="0" err="1" smtClean="0">
                <a:solidFill>
                  <a:srgbClr val="FF0000"/>
                </a:solidFill>
              </a:rPr>
              <a:t>from</a:t>
            </a:r>
            <a:r>
              <a:rPr lang="de-AT" sz="1400" b="1" baseline="0" dirty="0" smtClean="0">
                <a:solidFill>
                  <a:srgbClr val="FF0000"/>
                </a:solidFill>
              </a:rPr>
              <a:t> </a:t>
            </a:r>
            <a:r>
              <a:rPr lang="de-AT" sz="1400" b="1" baseline="0" dirty="0" err="1" smtClean="0">
                <a:solidFill>
                  <a:srgbClr val="FF0000"/>
                </a:solidFill>
              </a:rPr>
              <a:t>another</a:t>
            </a:r>
            <a:r>
              <a:rPr lang="de-AT" sz="1400" b="1" baseline="0" dirty="0" smtClean="0">
                <a:solidFill>
                  <a:srgbClr val="FF0000"/>
                </a:solidFill>
              </a:rPr>
              <a:t> </a:t>
            </a:r>
            <a:r>
              <a:rPr lang="de-AT" sz="1400" b="1" baseline="0" dirty="0" err="1" smtClean="0">
                <a:solidFill>
                  <a:srgbClr val="FF0000"/>
                </a:solidFill>
              </a:rPr>
              <a:t>thread</a:t>
            </a:r>
            <a:r>
              <a:rPr lang="de-AT" sz="1400" b="1" baseline="0" dirty="0" smtClean="0">
                <a:solidFill>
                  <a:srgbClr val="FF0000"/>
                </a:solidFill>
              </a:rPr>
              <a:t> </a:t>
            </a:r>
            <a:r>
              <a:rPr lang="de-AT" sz="1400" b="1" baseline="0" dirty="0" err="1" smtClean="0">
                <a:solidFill>
                  <a:srgbClr val="FF0000"/>
                </a:solidFill>
              </a:rPr>
              <a:t>before</a:t>
            </a:r>
            <a:r>
              <a:rPr lang="de-AT" sz="1400" b="1" baseline="0" dirty="0" smtClean="0">
                <a:solidFill>
                  <a:srgbClr val="FF0000"/>
                </a:solidFill>
              </a:rPr>
              <a:t> </a:t>
            </a:r>
            <a:r>
              <a:rPr lang="de-AT" sz="1400" b="1" baseline="0" dirty="0" err="1" smtClean="0">
                <a:solidFill>
                  <a:srgbClr val="FF0000"/>
                </a:solidFill>
              </a:rPr>
              <a:t>loaded</a:t>
            </a:r>
            <a:r>
              <a:rPr lang="de-AT" sz="1400" b="1" baseline="0" dirty="0" smtClean="0">
                <a:solidFill>
                  <a:srgbClr val="FF0000"/>
                </a:solidFill>
              </a:rPr>
              <a:t>!!</a:t>
            </a:r>
            <a:endParaRPr lang="de-AT" sz="1400" b="1" baseline="0" dirty="0">
              <a:solidFill>
                <a:srgbClr val="FF0000"/>
              </a:solidFill>
            </a:endParaRPr>
          </a:p>
        </p:txBody>
      </p:sp>
      <p:sp>
        <p:nvSpPr>
          <p:cNvPr id="10" name="Up-Down Arrow 9"/>
          <p:cNvSpPr/>
          <p:nvPr/>
        </p:nvSpPr>
        <p:spPr>
          <a:xfrm>
            <a:off x="2556352" y="4674804"/>
            <a:ext cx="219075" cy="566166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Up-Down Arrow 10"/>
          <p:cNvSpPr/>
          <p:nvPr/>
        </p:nvSpPr>
        <p:spPr>
          <a:xfrm rot="-2820000">
            <a:off x="4349681" y="4772653"/>
            <a:ext cx="169194" cy="532041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77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Matrix multiplication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steinber\Desktop\tiled_result_error_sync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1" y="1818243"/>
            <a:ext cx="7974012" cy="39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5202" y="2883189"/>
            <a:ext cx="4864473" cy="579438"/>
          </a:xfrm>
          <a:prstGeom prst="rect">
            <a:avLst/>
          </a:prstGeom>
          <a:noFill/>
          <a:ln w="28575">
            <a:solidFill>
              <a:srgbClr val="F701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0156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Matrix multiplication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62"/>
          <a:stretch/>
        </p:blipFill>
        <p:spPr bwMode="auto">
          <a:xfrm>
            <a:off x="57148" y="1280056"/>
            <a:ext cx="495300" cy="49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-2" b="23381"/>
          <a:stretch/>
        </p:blipFill>
        <p:spPr bwMode="auto">
          <a:xfrm>
            <a:off x="552447" y="1280056"/>
            <a:ext cx="8448675" cy="375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87942" b="-1"/>
          <a:stretch/>
        </p:blipFill>
        <p:spPr bwMode="auto">
          <a:xfrm>
            <a:off x="552449" y="5595552"/>
            <a:ext cx="8448675" cy="5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76456" b="16265"/>
          <a:stretch/>
        </p:blipFill>
        <p:spPr bwMode="auto">
          <a:xfrm>
            <a:off x="542923" y="5039926"/>
            <a:ext cx="8448675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teinber\Desktop\tiled_co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76455" b="10605"/>
          <a:stretch/>
        </p:blipFill>
        <p:spPr bwMode="auto">
          <a:xfrm>
            <a:off x="542921" y="5039926"/>
            <a:ext cx="8448675" cy="63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Matrix multiplication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steinber\Desktop\tiled_resul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7328"/>
            <a:ext cx="7974012" cy="39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6201" y="3226088"/>
            <a:ext cx="4864473" cy="57943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9902" y="2763844"/>
            <a:ext cx="4169148" cy="4463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98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bg1">
                    <a:lumMod val="75000"/>
                  </a:schemeClr>
                </a:solidFill>
              </a:rPr>
              <a:t>About myself</a:t>
            </a:r>
          </a:p>
          <a:p>
            <a:r>
              <a:rPr lang="en-GB" sz="2600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GB" sz="2600" dirty="0" smtClean="0">
                <a:solidFill>
                  <a:schemeClr val="bg1">
                    <a:lumMod val="75000"/>
                  </a:schemeClr>
                </a:solidFill>
              </a:rPr>
              <a:t>GPU hardware and system architecture</a:t>
            </a:r>
          </a:p>
          <a:p>
            <a:r>
              <a:rPr lang="en-GB" sz="2600" dirty="0" smtClean="0">
                <a:solidFill>
                  <a:schemeClr val="bg1">
                    <a:lumMod val="75000"/>
                  </a:schemeClr>
                </a:solidFill>
              </a:rPr>
              <a:t>GPU programming languages</a:t>
            </a:r>
          </a:p>
          <a:p>
            <a:pPr marL="228600" lvl="1">
              <a:buFont typeface="Arial"/>
              <a:buChar char="•"/>
            </a:pPr>
            <a:r>
              <a:rPr lang="en-GB" sz="2600" dirty="0">
                <a:solidFill>
                  <a:schemeClr val="tx1"/>
                </a:solidFill>
              </a:rPr>
              <a:t>GPU programming </a:t>
            </a:r>
            <a:r>
              <a:rPr lang="en-GB" sz="2600" dirty="0" smtClean="0">
                <a:solidFill>
                  <a:schemeClr val="tx1"/>
                </a:solidFill>
              </a:rPr>
              <a:t>paradigms</a:t>
            </a:r>
          </a:p>
          <a:p>
            <a:pPr marL="228600" lvl="1">
              <a:buFont typeface="Arial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Example program</a:t>
            </a:r>
          </a:p>
          <a:p>
            <a:pPr marL="228600" lvl="1">
              <a:buFont typeface="Arial"/>
              <a:buChar char="•"/>
            </a:pPr>
            <a:r>
              <a:rPr lang="en-GB" sz="2600" dirty="0">
                <a:solidFill>
                  <a:schemeClr val="tx1"/>
                </a:solidFill>
              </a:rPr>
              <a:t>Memory </a:t>
            </a:r>
            <a:r>
              <a:rPr lang="en-GB" sz="2600" dirty="0" smtClean="0">
                <a:solidFill>
                  <a:schemeClr val="tx1"/>
                </a:solidFill>
              </a:rPr>
              <a:t>model</a:t>
            </a:r>
            <a:endParaRPr lang="en-GB" sz="2600" dirty="0">
              <a:solidFill>
                <a:schemeClr val="tx1"/>
              </a:solidFill>
            </a:endParaRPr>
          </a:p>
          <a:p>
            <a:r>
              <a:rPr lang="en-GB" sz="2600" dirty="0" smtClean="0">
                <a:solidFill>
                  <a:schemeClr val="tx1"/>
                </a:solidFill>
              </a:rPr>
              <a:t>Tiling </a:t>
            </a:r>
          </a:p>
          <a:p>
            <a:r>
              <a:rPr lang="en-GB" sz="2600" dirty="0">
                <a:solidFill>
                  <a:schemeClr val="tx1"/>
                </a:solidFill>
              </a:rPr>
              <a:t>R</a:t>
            </a:r>
            <a:r>
              <a:rPr lang="en-GB" sz="2600" dirty="0" smtClean="0">
                <a:solidFill>
                  <a:schemeClr val="tx1"/>
                </a:solidFill>
              </a:rPr>
              <a:t>eduction</a:t>
            </a:r>
            <a:endParaRPr lang="en-GB" sz="2600" dirty="0">
              <a:solidFill>
                <a:schemeClr val="tx1"/>
              </a:solidFill>
            </a:endParaRPr>
          </a:p>
          <a:p>
            <a:r>
              <a:rPr lang="en-GB" sz="2600" dirty="0">
                <a:solidFill>
                  <a:schemeClr val="tx1"/>
                </a:solidFill>
              </a:rPr>
              <a:t>State-of-the-art </a:t>
            </a:r>
            <a:r>
              <a:rPr lang="en-GB" sz="2600" dirty="0" smtClean="0">
                <a:solidFill>
                  <a:schemeClr val="tx1"/>
                </a:solidFill>
              </a:rPr>
              <a:t>applications</a:t>
            </a:r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6892486" y="2221012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solidFill>
                  <a:schemeClr val="accent1">
                    <a:lumMod val="75000"/>
                  </a:schemeClr>
                </a:solidFill>
              </a:rPr>
              <a:t>Last</a:t>
            </a:r>
            <a:r>
              <a:rPr lang="de-AT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sz="2400" b="1" dirty="0" smtClean="0">
                <a:solidFill>
                  <a:schemeClr val="accent1">
                    <a:lumMod val="75000"/>
                  </a:schemeClr>
                </a:solidFill>
              </a:rPr>
              <a:t>week</a:t>
            </a:r>
            <a:endParaRPr lang="de-A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6891692" y="4335398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solidFill>
                  <a:srgbClr val="FF0000"/>
                </a:solidFill>
              </a:rPr>
              <a:t>This</a:t>
            </a:r>
            <a:r>
              <a:rPr lang="de-AT" sz="2400" b="1" dirty="0" smtClean="0">
                <a:solidFill>
                  <a:srgbClr val="FF0000"/>
                </a:solidFill>
              </a:rPr>
              <a:t> </a:t>
            </a:r>
            <a:r>
              <a:rPr lang="de-AT" sz="2400" b="1" dirty="0" smtClean="0">
                <a:solidFill>
                  <a:srgbClr val="FF0000"/>
                </a:solidFill>
              </a:rPr>
              <a:t>week</a:t>
            </a:r>
            <a:endParaRPr lang="de-A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 Memory statistics: non-tiled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steinber\Desktop\statistics_matri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7" y="1694729"/>
            <a:ext cx="8353425" cy="35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5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Memory statistics: tiled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steinber\Desktop\statistics_matri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3" y="1738747"/>
            <a:ext cx="8283687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teinber\Desktop\statistics_ti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6" y="1713057"/>
            <a:ext cx="8369412" cy="35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6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Parallel Reduction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3538" indent="-363538"/>
            <a:r>
              <a:rPr lang="en-GB" dirty="0">
                <a:solidFill>
                  <a:srgbClr val="040404"/>
                </a:solidFill>
              </a:rPr>
              <a:t>Illustrations by Mark Harris, </a:t>
            </a:r>
            <a:r>
              <a:rPr lang="en-GB" dirty="0" err="1">
                <a:solidFill>
                  <a:srgbClr val="040404"/>
                </a:solidFill>
              </a:rPr>
              <a:t>Nvidia</a:t>
            </a:r>
            <a:endParaRPr lang="en-GB" dirty="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Parallel Reduction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800" dirty="0"/>
              <a:t>Common and important data parallel primitive</a:t>
            </a:r>
          </a:p>
          <a:p>
            <a:pPr>
              <a:buFontTx/>
              <a:buChar char="-"/>
            </a:pPr>
            <a:r>
              <a:rPr lang="en-US" sz="2800" dirty="0"/>
              <a:t>Easy to implement in CUDA</a:t>
            </a:r>
          </a:p>
          <a:p>
            <a:pPr lvl="1">
              <a:buFontTx/>
              <a:buChar char="-"/>
            </a:pPr>
            <a:r>
              <a:rPr lang="en-US" sz="2400" dirty="0"/>
              <a:t>Harder to get it right</a:t>
            </a:r>
          </a:p>
          <a:p>
            <a:pPr>
              <a:buFontTx/>
              <a:buChar char="-"/>
            </a:pPr>
            <a:r>
              <a:rPr lang="en-US" sz="2800" dirty="0"/>
              <a:t>Serves as a great optimization example</a:t>
            </a:r>
          </a:p>
          <a:p>
            <a:pPr lvl="1">
              <a:buFontTx/>
              <a:buChar char="-"/>
            </a:pPr>
            <a:r>
              <a:rPr lang="en-US" sz="2400" dirty="0" smtClean="0"/>
              <a:t>Several different versions possible</a:t>
            </a:r>
            <a:endParaRPr lang="en-US" sz="2400" dirty="0"/>
          </a:p>
          <a:p>
            <a:pPr lvl="1">
              <a:buFontTx/>
              <a:buChar char="-"/>
            </a:pPr>
            <a:r>
              <a:rPr lang="en-US" sz="2400" dirty="0"/>
              <a:t>Demonstrates several important optimization strategies</a:t>
            </a:r>
            <a:endParaRPr lang="de-AT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7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Parallel Reduction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000" dirty="0"/>
              <a:t>Tree-based approach used within each thread block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Need to be able to use multiple thread blocks</a:t>
            </a:r>
          </a:p>
          <a:p>
            <a:pPr lvl="1">
              <a:buFontTx/>
              <a:buChar char="-"/>
            </a:pPr>
            <a:r>
              <a:rPr lang="en-US" sz="2000" dirty="0"/>
              <a:t>To process very large arrays</a:t>
            </a:r>
          </a:p>
          <a:p>
            <a:pPr lvl="1">
              <a:buFontTx/>
              <a:buChar char="-"/>
            </a:pPr>
            <a:r>
              <a:rPr lang="en-US" sz="2000" dirty="0"/>
              <a:t>To keep all multiprocessors on the GPU busy</a:t>
            </a:r>
          </a:p>
          <a:p>
            <a:pPr lvl="1">
              <a:buFontTx/>
              <a:buChar char="-"/>
            </a:pPr>
            <a:r>
              <a:rPr lang="en-US" sz="2000" dirty="0"/>
              <a:t>Each thread block reduces a portion of the array</a:t>
            </a:r>
          </a:p>
          <a:p>
            <a:pPr>
              <a:buFontTx/>
              <a:buChar char="-"/>
            </a:pPr>
            <a:r>
              <a:rPr lang="en-US" sz="2400" dirty="0"/>
              <a:t>Communicate partial results between thread blocks?</a:t>
            </a:r>
            <a:endParaRPr lang="de-AT" sz="2000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6799" t="28682" r="32209" b="41203"/>
          <a:stretch>
            <a:fillRect/>
          </a:stretch>
        </p:blipFill>
        <p:spPr bwMode="auto">
          <a:xfrm>
            <a:off x="2779277" y="2069782"/>
            <a:ext cx="3312368" cy="142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31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Parallel Reduction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000" dirty="0"/>
              <a:t>If we could synchronize across all thread blocks, could easily reduce very large arrays, right?</a:t>
            </a:r>
          </a:p>
          <a:p>
            <a:pPr lvl="1">
              <a:buFontTx/>
              <a:buChar char="-"/>
            </a:pPr>
            <a:r>
              <a:rPr lang="en-US" dirty="0"/>
              <a:t>Global sync after each block produces its result</a:t>
            </a:r>
          </a:p>
          <a:p>
            <a:pPr lvl="1">
              <a:buFontTx/>
              <a:buChar char="-"/>
            </a:pPr>
            <a:r>
              <a:rPr lang="en-US" dirty="0"/>
              <a:t>Once all blocks reach sync, continue recursively</a:t>
            </a:r>
          </a:p>
          <a:p>
            <a:pPr>
              <a:buFontTx/>
              <a:buChar char="-"/>
            </a:pPr>
            <a:r>
              <a:rPr lang="en-US" sz="2000" dirty="0"/>
              <a:t>But CUDA has no global synchronization. Why?</a:t>
            </a:r>
          </a:p>
          <a:p>
            <a:pPr lvl="1">
              <a:buFontTx/>
              <a:buChar char="-"/>
            </a:pPr>
            <a:r>
              <a:rPr lang="en-US" dirty="0"/>
              <a:t>Expensive to build in hardware for GPUs with high processor count</a:t>
            </a:r>
          </a:p>
          <a:p>
            <a:pPr lvl="1">
              <a:buFontTx/>
              <a:buChar char="-"/>
            </a:pPr>
            <a:r>
              <a:rPr lang="en-US" dirty="0"/>
              <a:t>Would force programmer to run fewer blocks (no more than # multiprocessors * # resident blocks / multiprocessor) to avoid  deadlock, which may reduce overall efficiency </a:t>
            </a:r>
          </a:p>
          <a:p>
            <a:pPr>
              <a:buFontTx/>
              <a:buChar char="-"/>
            </a:pPr>
            <a:r>
              <a:rPr lang="en-US" sz="2000" b="1" dirty="0"/>
              <a:t>Solution: </a:t>
            </a:r>
            <a:r>
              <a:rPr lang="en-US" sz="2000" dirty="0"/>
              <a:t>decompose into multiple kernels</a:t>
            </a:r>
          </a:p>
          <a:p>
            <a:pPr lvl="1">
              <a:buFontTx/>
              <a:buChar char="-"/>
            </a:pPr>
            <a:r>
              <a:rPr lang="en-US" dirty="0"/>
              <a:t>Kernel launch serves as a global synchronization point</a:t>
            </a:r>
          </a:p>
          <a:p>
            <a:pPr lvl="1">
              <a:buFontTx/>
              <a:buChar char="-"/>
            </a:pPr>
            <a:r>
              <a:rPr lang="en-US" dirty="0"/>
              <a:t>Kernel launch has negligible HW overhead, low SW overhead</a:t>
            </a:r>
            <a:endParaRPr lang="de-A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3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96853"/>
            <a:ext cx="6863450" cy="1055939"/>
          </a:xfrm>
        </p:spPr>
        <p:txBody>
          <a:bodyPr/>
          <a:lstStyle/>
          <a:p>
            <a:r>
              <a:rPr lang="de-AT" dirty="0"/>
              <a:t>Parallel Reduction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400" dirty="0"/>
              <a:t>Avoid global sync by decomposing computation into multiple kernel invocations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In the case of reductions, code for all levels is the same</a:t>
            </a:r>
          </a:p>
          <a:p>
            <a:pPr lvl="1">
              <a:buFontTx/>
              <a:buChar char="-"/>
            </a:pPr>
            <a:r>
              <a:rPr lang="en-US" sz="2000" dirty="0"/>
              <a:t>Recursive kernel invocation</a:t>
            </a:r>
            <a:endParaRPr lang="de-AT" sz="2000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36989" r="15052" b="30819"/>
          <a:stretch>
            <a:fillRect/>
          </a:stretch>
        </p:blipFill>
        <p:spPr bwMode="auto">
          <a:xfrm>
            <a:off x="215008" y="2397921"/>
            <a:ext cx="8928992" cy="186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9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Parallel Reduction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Your turn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Take two memory elements. Add them together, put one in your pocket.</a:t>
            </a:r>
            <a:endParaRPr lang="en-GB" dirty="0" smtClean="0"/>
          </a:p>
          <a:p>
            <a:pPr lvl="1"/>
            <a:r>
              <a:rPr lang="en-GB" dirty="0" smtClean="0"/>
              <a:t>Take the memory element from your neighbour on your left on my </a:t>
            </a:r>
            <a:r>
              <a:rPr lang="en-GB" dirty="0" smtClean="0"/>
              <a:t>command.</a:t>
            </a:r>
            <a:endParaRPr lang="en-GB" dirty="0" smtClean="0"/>
          </a:p>
          <a:p>
            <a:pPr lvl="1"/>
            <a:r>
              <a:rPr lang="en-GB" dirty="0" smtClean="0"/>
              <a:t>Add the two numbers (1) together and write down result in “Step 1</a:t>
            </a:r>
            <a:r>
              <a:rPr lang="en-GB" dirty="0" smtClean="0"/>
              <a:t>”, put the other memory element in your pocket.</a:t>
            </a:r>
            <a:endParaRPr lang="en-GB" dirty="0" smtClean="0"/>
          </a:p>
          <a:p>
            <a:pPr lvl="1"/>
            <a:r>
              <a:rPr lang="en-GB" dirty="0" smtClean="0"/>
              <a:t>Take the memory element from your the next neighbour on your left who has </a:t>
            </a:r>
            <a:r>
              <a:rPr lang="en-GB" dirty="0" smtClean="0"/>
              <a:t>still a </a:t>
            </a:r>
            <a:r>
              <a:rPr lang="en-GB" dirty="0" smtClean="0"/>
              <a:t>memory element.</a:t>
            </a:r>
          </a:p>
          <a:p>
            <a:pPr lvl="1"/>
            <a:r>
              <a:rPr lang="en-GB" dirty="0" smtClean="0"/>
              <a:t>Add the two numbers together and write down result in “Step 2</a:t>
            </a:r>
            <a:r>
              <a:rPr lang="en-GB" dirty="0" smtClean="0"/>
              <a:t>”, other one in pocket.</a:t>
            </a:r>
            <a:endParaRPr lang="en-GB" dirty="0" smtClean="0"/>
          </a:p>
          <a:p>
            <a:pPr lvl="1"/>
            <a:r>
              <a:rPr lang="en-GB" dirty="0" smtClean="0"/>
              <a:t>Continue on my command until only he most right column has memory </a:t>
            </a:r>
            <a:r>
              <a:rPr lang="en-GB" dirty="0" smtClean="0"/>
              <a:t>elements.</a:t>
            </a:r>
            <a:endParaRPr lang="en-GB" dirty="0" smtClean="0"/>
          </a:p>
          <a:p>
            <a:pPr lvl="1"/>
            <a:r>
              <a:rPr lang="en-GB" dirty="0" smtClean="0"/>
              <a:t>Pass down the column to the next neighbour with a memory element and add numbers together, write in next empty Step “field</a:t>
            </a:r>
            <a:r>
              <a:rPr lang="en-GB" dirty="0" smtClean="0"/>
              <a:t>”, put other element away.</a:t>
            </a:r>
            <a:endParaRPr lang="en-GB" dirty="0" smtClean="0"/>
          </a:p>
          <a:p>
            <a:pPr lvl="1"/>
            <a:r>
              <a:rPr lang="en-GB" dirty="0" smtClean="0"/>
              <a:t>Continue until only one thread (student) is left = </a:t>
            </a:r>
            <a:r>
              <a:rPr lang="en-GB" dirty="0" smtClean="0"/>
              <a:t>result.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1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Parallel </a:t>
            </a:r>
            <a:r>
              <a:rPr lang="de-AT" dirty="0" smtClean="0"/>
              <a:t>Reduction – </a:t>
            </a:r>
            <a:br>
              <a:rPr lang="de-AT" dirty="0" smtClean="0"/>
            </a:br>
            <a:r>
              <a:rPr lang="de-AT" dirty="0" smtClean="0"/>
              <a:t>Interleaved </a:t>
            </a:r>
            <a:r>
              <a:rPr lang="de-AT" dirty="0"/>
              <a:t>Addressing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32835" r="23907" b="16281"/>
          <a:stretch>
            <a:fillRect/>
          </a:stretch>
        </p:blipFill>
        <p:spPr bwMode="auto">
          <a:xfrm>
            <a:off x="29563" y="1736084"/>
            <a:ext cx="9058312" cy="402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80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Parallel Reduction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400" dirty="0"/>
              <a:t>We should strive to reach GPU peak performance</a:t>
            </a:r>
          </a:p>
          <a:p>
            <a:pPr>
              <a:buFontTx/>
              <a:buChar char="-"/>
            </a:pPr>
            <a:r>
              <a:rPr lang="en-US" sz="2400" dirty="0"/>
              <a:t>Choose the right metric:</a:t>
            </a:r>
          </a:p>
          <a:p>
            <a:pPr lvl="1">
              <a:buFontTx/>
              <a:buChar char="-"/>
            </a:pPr>
            <a:r>
              <a:rPr lang="en-US" sz="2200" dirty="0"/>
              <a:t>GFLOP/s: for compute-bound kernels</a:t>
            </a:r>
          </a:p>
          <a:p>
            <a:pPr lvl="1">
              <a:buFontTx/>
              <a:buChar char="-"/>
            </a:pPr>
            <a:r>
              <a:rPr lang="en-US" sz="2400" dirty="0"/>
              <a:t>Bandwidth: for memory-bound kernels</a:t>
            </a:r>
          </a:p>
          <a:p>
            <a:pPr>
              <a:buFontTx/>
              <a:buChar char="-"/>
            </a:pPr>
            <a:r>
              <a:rPr lang="en-US" sz="2600" dirty="0"/>
              <a:t>Reductions have very low arithmetic intensity</a:t>
            </a:r>
          </a:p>
          <a:p>
            <a:pPr lvl="1">
              <a:buFontTx/>
              <a:buChar char="-"/>
            </a:pPr>
            <a:r>
              <a:rPr lang="en-US" sz="2200" dirty="0"/>
              <a:t>1 flop per element loaded (bandwidth-optimal)</a:t>
            </a:r>
          </a:p>
          <a:p>
            <a:pPr>
              <a:buFontTx/>
              <a:buChar char="-"/>
            </a:pPr>
            <a:r>
              <a:rPr lang="en-US" sz="2600" dirty="0"/>
              <a:t>Therefore we should strive for peak bandwidth</a:t>
            </a:r>
          </a:p>
          <a:p>
            <a:pPr>
              <a:buFontTx/>
              <a:buChar char="-"/>
            </a:pPr>
            <a:r>
              <a:rPr lang="en-US" sz="2400" dirty="0"/>
              <a:t>Will use G80 for this example</a:t>
            </a:r>
          </a:p>
          <a:p>
            <a:pPr lvl="1">
              <a:buFontTx/>
              <a:buChar char="-"/>
            </a:pPr>
            <a:r>
              <a:rPr lang="en-US" sz="2200" dirty="0"/>
              <a:t>384-bit memory interface, 900 MHz DDR</a:t>
            </a:r>
          </a:p>
          <a:p>
            <a:pPr lvl="1">
              <a:buFontTx/>
              <a:buChar char="-"/>
            </a:pPr>
            <a:r>
              <a:rPr lang="en-US" sz="2400" dirty="0"/>
              <a:t>384 * 1800 / 8 = 86.4 GB/s</a:t>
            </a:r>
            <a:endParaRPr lang="de-AT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4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Distinguishing between threads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</a:rPr>
              <a:t>blockId</a:t>
            </a:r>
            <a:r>
              <a:rPr lang="en-US" sz="2400" dirty="0"/>
              <a:t> and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threadId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787"/>
          <p:cNvGrpSpPr/>
          <p:nvPr/>
        </p:nvGrpSpPr>
        <p:grpSpPr>
          <a:xfrm>
            <a:off x="2036983" y="2423376"/>
            <a:ext cx="5181600" cy="3176000"/>
            <a:chOff x="1924050" y="2361975"/>
            <a:chExt cx="5181600" cy="3811200"/>
          </a:xfrm>
        </p:grpSpPr>
        <p:sp>
          <p:nvSpPr>
            <p:cNvPr id="5" name="Rectangle 4"/>
            <p:cNvSpPr/>
            <p:nvPr/>
          </p:nvSpPr>
          <p:spPr>
            <a:xfrm>
              <a:off x="19240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479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717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56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94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433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671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148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387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625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864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102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341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579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818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240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479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717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94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433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671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1910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148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387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625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864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8102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341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4579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7818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9240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479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717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956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194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433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671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910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148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387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1625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864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102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1341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4579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7818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240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2479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717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956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2194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5433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8671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910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5148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8387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1625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4864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8102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1341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579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7818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9240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2479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5717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956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2194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5433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8671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1910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5148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387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1625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4864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8102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1341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579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7818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9240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2479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5717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8956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194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5433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8671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1910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148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8387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1625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4864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8102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1341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4579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7818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9240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2479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5717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8956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2194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5433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8671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1910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5148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8387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1625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4864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8102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1341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4579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7818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9240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2479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5717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8956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2194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5433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8671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1910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5148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8387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1625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4864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8102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1341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4579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7818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9240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2479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5717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8956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2194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5433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8671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1910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5148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8387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1625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4864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102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341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4579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7818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9240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2479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5717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8956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2194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5433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8671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1910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5148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8387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51625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54864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8102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61341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4579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67818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9240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2479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717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28956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2194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5433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8671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1910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45148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8387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1625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4864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58102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1341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4579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67818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9240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2479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717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8956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2194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5433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8671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1910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5148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8387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1625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4864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8102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1341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64579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7818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97" name="Picture 3"/>
          <p:cNvPicPr>
            <a:picLocks noChangeAspect="1" noChangeArrowheads="1"/>
          </p:cNvPicPr>
          <p:nvPr/>
        </p:nvPicPr>
        <p:blipFill>
          <a:blip r:embed="rId3" cstate="print"/>
          <a:srcRect l="9190" r="9190"/>
          <a:stretch>
            <a:fillRect/>
          </a:stretch>
        </p:blipFill>
        <p:spPr bwMode="auto">
          <a:xfrm>
            <a:off x="2036983" y="2432217"/>
            <a:ext cx="5181600" cy="316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8" name="Group 1267"/>
          <p:cNvGrpSpPr/>
          <p:nvPr/>
        </p:nvGrpSpPr>
        <p:grpSpPr>
          <a:xfrm>
            <a:off x="2036983" y="2420365"/>
            <a:ext cx="5181600" cy="3172313"/>
            <a:chOff x="2486025" y="2027913"/>
            <a:chExt cx="5181600" cy="3806775"/>
          </a:xfrm>
        </p:grpSpPr>
        <p:sp>
          <p:nvSpPr>
            <p:cNvPr id="199" name="Rectangle 198"/>
            <p:cNvSpPr/>
            <p:nvPr/>
          </p:nvSpPr>
          <p:spPr>
            <a:xfrm>
              <a:off x="2486025" y="20294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2809875" y="20294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3133725" y="20294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3457575" y="20294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486025" y="23438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2809875" y="23438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133725" y="23438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457575" y="23438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2486025" y="26582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2809875" y="26582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133725" y="26582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457575" y="26582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2486025" y="29726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809875" y="29726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133725" y="29726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3457575" y="29726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781425" y="20279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4105275" y="20279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429125" y="20279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4752975" y="20279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3781425" y="23423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105275" y="23423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429125" y="23423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752975" y="23423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3781425" y="26567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105275" y="26567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429125" y="26567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752975" y="26567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3781425" y="29711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4105275" y="29711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429125" y="29711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752975" y="29711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5076825" y="20294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5400675" y="20294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724525" y="20294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048375" y="20294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076825" y="23438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400675" y="23438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724525" y="23438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048375" y="23438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5076825" y="26582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5400675" y="26582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724525" y="26582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6048375" y="26582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76825" y="29726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400675" y="29726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724525" y="29726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6048375" y="29726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372225" y="20328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696075" y="20328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019925" y="20328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7343775" y="20328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372225" y="23472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6696075" y="23472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7019925" y="23472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7343775" y="23472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6372225" y="2661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6696075" y="2661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7019925" y="2661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7343775" y="2661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6372225" y="297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6696075" y="297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7019925" y="297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7343775" y="297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2486025" y="32968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2809875" y="32968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133725" y="32968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457575" y="32968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2486025" y="36112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2809875" y="36112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3133725" y="36112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457575" y="36112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2486025" y="39256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2809875" y="39256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3133725" y="39256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3457575" y="39256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2486025" y="42400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2809875" y="42400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3133725" y="42400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3457575" y="42400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781425" y="32953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105275" y="32953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429125" y="32953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752975" y="32953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781425" y="36097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4105275" y="36097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4429125" y="36097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4752975" y="36097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3781425" y="39241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4105275" y="39241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429125" y="39241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752975" y="39241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781425" y="42385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105275" y="42385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4429125" y="42385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4752975" y="42385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076825" y="32969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400675" y="32969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5724525" y="32969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048375" y="32969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5076825" y="36113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5400675" y="36113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5724525" y="36113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6048375" y="36113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76825" y="39257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400675" y="39257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724525" y="39257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6048375" y="39257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5076825" y="42401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5400675" y="42401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5724525" y="42401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6048375" y="42401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6372225" y="33002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6696075" y="33002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7019925" y="33002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7343775" y="33002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6372225" y="36146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6696075" y="36146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7019925" y="36146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7343775" y="36146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6372225" y="39290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6696075" y="39290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7019925" y="39290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7343775" y="39290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6372225" y="42434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6696075" y="42434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7019925" y="42434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7343775" y="42434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2486025" y="45640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2809875" y="45640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3133725" y="45640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3457575" y="45640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2486025" y="48784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2809875" y="48784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3133725" y="48784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3457575" y="48784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2486025" y="51928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2809875" y="51928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3133725" y="51928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3457575" y="51928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2486025" y="55072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2809875" y="55072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3133725" y="55072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3457575" y="55072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3781425" y="45625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4105275" y="45625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4429125" y="45625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4752975" y="45625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3781425" y="48769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4105275" y="48769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4429125" y="48769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752975" y="48769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3781425" y="51913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105275" y="51913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429125" y="51913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4752975" y="51913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3781425" y="55057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4105275" y="55057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4429125" y="55057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4752975" y="55057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5076825" y="45641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5400675" y="45641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5724525" y="45641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6048375" y="45641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5076825" y="4878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400675" y="4878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724525" y="4878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6048375" y="4878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076825" y="51929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5400675" y="51929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5724525" y="51929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6048375" y="51929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5076825" y="55073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5400675" y="55073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5724525" y="55073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6048375" y="55073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6372225" y="45674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6696075" y="45674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7019925" y="45674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7343775" y="45674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2225" y="48818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6696075" y="48818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7019925" y="48818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7343775" y="48818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6372225" y="51962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6696075" y="51962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7019925" y="51962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7343775" y="51962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6372225" y="55106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696075" y="55106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7019925" y="55106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7343775" y="55106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</p:grpSp>
      <p:grpSp>
        <p:nvGrpSpPr>
          <p:cNvPr id="391" name="Group 982"/>
          <p:cNvGrpSpPr/>
          <p:nvPr/>
        </p:nvGrpSpPr>
        <p:grpSpPr>
          <a:xfrm>
            <a:off x="2036983" y="2432197"/>
            <a:ext cx="5181600" cy="3180188"/>
            <a:chOff x="2571750" y="1834737"/>
            <a:chExt cx="5181600" cy="3816225"/>
          </a:xfrm>
        </p:grpSpPr>
        <p:sp>
          <p:nvSpPr>
            <p:cNvPr id="392" name="Rectangle 391"/>
            <p:cNvSpPr/>
            <p:nvPr/>
          </p:nvSpPr>
          <p:spPr>
            <a:xfrm>
              <a:off x="2571750" y="1834812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3867150" y="183473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162550" y="1839612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2,0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6457950" y="183473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3,0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2571750" y="311168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0,1</a:t>
              </a: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3867150" y="3111612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5162550" y="311648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2,1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457950" y="3111612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3,1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2571750" y="4383762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3867150" y="438368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5162550" y="437903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2,2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6457950" y="438368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3,2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4" name="Group 1653"/>
          <p:cNvGrpSpPr/>
          <p:nvPr/>
        </p:nvGrpSpPr>
        <p:grpSpPr>
          <a:xfrm>
            <a:off x="2036983" y="2432456"/>
            <a:ext cx="5181600" cy="3179929"/>
            <a:chOff x="2409825" y="1845425"/>
            <a:chExt cx="5181600" cy="3815914"/>
          </a:xfrm>
        </p:grpSpPr>
        <p:sp>
          <p:nvSpPr>
            <p:cNvPr id="405" name="Rectangle 404"/>
            <p:cNvSpPr/>
            <p:nvPr/>
          </p:nvSpPr>
          <p:spPr>
            <a:xfrm>
              <a:off x="2409825" y="184611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2733675" y="184611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2409825" y="216051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2733675" y="216051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3057525" y="184618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3381375" y="184618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3057525" y="216058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3381375" y="216058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3705225" y="18455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4029075" y="18455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3705225" y="21599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4029075" y="21599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4352925" y="184618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4676775" y="184618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4352925" y="216058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4676775" y="216058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5000625" y="18454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5324475" y="18454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5000625" y="21598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5324475" y="21598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648325" y="18455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972175" y="18455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48325" y="21599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972175" y="21599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296025" y="184798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619875" y="184798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6296025" y="216238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6619875" y="216238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6943725" y="18455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7267575" y="18455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6943725" y="21599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7267575" y="21599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2409825" y="24870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2733675" y="24870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2409825" y="28014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2733675" y="28014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3057525" y="24871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3381375" y="24871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3057525" y="28015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3381375" y="28015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3705225" y="24864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4029075" y="24864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3705225" y="28008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4029075" y="28008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4352925" y="24871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4676775" y="24871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352925" y="28015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676775" y="28015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5000625" y="248638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5324475" y="248638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00625" y="280078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24475" y="280078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48325" y="24864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972175" y="24864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5648325" y="28008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5972175" y="28008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6296025" y="24889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6619875" y="24889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6296025" y="28033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6619875" y="28033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6943725" y="24864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7267575" y="24864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6943725" y="28008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7267575" y="28008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2409825" y="312803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2733675" y="312803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2409825" y="344243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2733675" y="344243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3057525" y="312811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3381375" y="312811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3057525" y="344251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3381375" y="344251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3705225" y="31274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4029075" y="31274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3705225" y="34418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4029075" y="34418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352925" y="312811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676775" y="312811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352925" y="344251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676775" y="344251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00625" y="31273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24475" y="31273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000625" y="34417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324475" y="34417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5648325" y="31274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5972175" y="31274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5648325" y="34418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5972175" y="34418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6296025" y="312039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6619875" y="312039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6296025" y="343479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6619875" y="343479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6943725" y="31274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7267575" y="31274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943725" y="34418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7267575" y="34418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2409825" y="375947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2733675" y="375947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2409825" y="407387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2733675" y="407387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3057525" y="37595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3381375" y="37595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3057525" y="40739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3381375" y="40739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3705225" y="37588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4029075" y="37588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3705225" y="40732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029075" y="40732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352925" y="37595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676775" y="37595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4352925" y="40739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4676775" y="40739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000625" y="375879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324475" y="375879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5000625" y="407319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5324475" y="407319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21" name="Rectangle 520"/>
            <p:cNvSpPr/>
            <p:nvPr/>
          </p:nvSpPr>
          <p:spPr>
            <a:xfrm>
              <a:off x="5648325" y="37588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5972175" y="37588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23" name="Rectangle 522"/>
            <p:cNvSpPr/>
            <p:nvPr/>
          </p:nvSpPr>
          <p:spPr>
            <a:xfrm>
              <a:off x="5648325" y="40732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5972175" y="40732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25" name="Rectangle 524"/>
            <p:cNvSpPr/>
            <p:nvPr/>
          </p:nvSpPr>
          <p:spPr>
            <a:xfrm>
              <a:off x="6296025" y="376135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26" name="Rectangle 525"/>
            <p:cNvSpPr/>
            <p:nvPr/>
          </p:nvSpPr>
          <p:spPr>
            <a:xfrm>
              <a:off x="6619875" y="376135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27" name="Rectangle 526"/>
            <p:cNvSpPr/>
            <p:nvPr/>
          </p:nvSpPr>
          <p:spPr>
            <a:xfrm>
              <a:off x="6296025" y="407575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28" name="Rectangle 527"/>
            <p:cNvSpPr/>
            <p:nvPr/>
          </p:nvSpPr>
          <p:spPr>
            <a:xfrm>
              <a:off x="6619875" y="407575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29" name="Rectangle 528"/>
            <p:cNvSpPr/>
            <p:nvPr/>
          </p:nvSpPr>
          <p:spPr>
            <a:xfrm>
              <a:off x="6943725" y="37588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30" name="Rectangle 529"/>
            <p:cNvSpPr/>
            <p:nvPr/>
          </p:nvSpPr>
          <p:spPr>
            <a:xfrm>
              <a:off x="7267575" y="37588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6943725" y="40732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32" name="Rectangle 531"/>
            <p:cNvSpPr/>
            <p:nvPr/>
          </p:nvSpPr>
          <p:spPr>
            <a:xfrm>
              <a:off x="7267575" y="40732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33" name="Rectangle 532"/>
            <p:cNvSpPr/>
            <p:nvPr/>
          </p:nvSpPr>
          <p:spPr>
            <a:xfrm>
              <a:off x="2409825" y="440044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34" name="Rectangle 533"/>
            <p:cNvSpPr/>
            <p:nvPr/>
          </p:nvSpPr>
          <p:spPr>
            <a:xfrm>
              <a:off x="2733675" y="440044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35" name="Rectangle 534"/>
            <p:cNvSpPr/>
            <p:nvPr/>
          </p:nvSpPr>
          <p:spPr>
            <a:xfrm>
              <a:off x="2409825" y="471484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36" name="Rectangle 535"/>
            <p:cNvSpPr/>
            <p:nvPr/>
          </p:nvSpPr>
          <p:spPr>
            <a:xfrm>
              <a:off x="2733675" y="471484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37" name="Rectangle 536"/>
            <p:cNvSpPr/>
            <p:nvPr/>
          </p:nvSpPr>
          <p:spPr>
            <a:xfrm>
              <a:off x="3057525" y="440051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3381375" y="440051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39" name="Rectangle 538"/>
            <p:cNvSpPr/>
            <p:nvPr/>
          </p:nvSpPr>
          <p:spPr>
            <a:xfrm>
              <a:off x="3057525" y="471491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40" name="Rectangle 539"/>
            <p:cNvSpPr/>
            <p:nvPr/>
          </p:nvSpPr>
          <p:spPr>
            <a:xfrm>
              <a:off x="3381375" y="471491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41" name="Rectangle 540"/>
            <p:cNvSpPr/>
            <p:nvPr/>
          </p:nvSpPr>
          <p:spPr>
            <a:xfrm>
              <a:off x="3705225" y="43998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42" name="Rectangle 541"/>
            <p:cNvSpPr/>
            <p:nvPr/>
          </p:nvSpPr>
          <p:spPr>
            <a:xfrm>
              <a:off x="4029075" y="43998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43" name="Rectangle 542"/>
            <p:cNvSpPr/>
            <p:nvPr/>
          </p:nvSpPr>
          <p:spPr>
            <a:xfrm>
              <a:off x="3705225" y="47142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44" name="Rectangle 543"/>
            <p:cNvSpPr/>
            <p:nvPr/>
          </p:nvSpPr>
          <p:spPr>
            <a:xfrm>
              <a:off x="4029075" y="47142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4352925" y="440051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4676775" y="440051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47" name="Rectangle 546"/>
            <p:cNvSpPr/>
            <p:nvPr/>
          </p:nvSpPr>
          <p:spPr>
            <a:xfrm>
              <a:off x="4352925" y="471491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48" name="Rectangle 547"/>
            <p:cNvSpPr/>
            <p:nvPr/>
          </p:nvSpPr>
          <p:spPr>
            <a:xfrm>
              <a:off x="4676775" y="471491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49" name="Rectangle 548"/>
            <p:cNvSpPr/>
            <p:nvPr/>
          </p:nvSpPr>
          <p:spPr>
            <a:xfrm>
              <a:off x="5000625" y="439975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5324475" y="439975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5000625" y="471415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5324475" y="471415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53" name="Rectangle 552"/>
            <p:cNvSpPr/>
            <p:nvPr/>
          </p:nvSpPr>
          <p:spPr>
            <a:xfrm>
              <a:off x="5648325" y="43998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5972175" y="43998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55" name="Rectangle 554"/>
            <p:cNvSpPr/>
            <p:nvPr/>
          </p:nvSpPr>
          <p:spPr>
            <a:xfrm>
              <a:off x="5648325" y="47142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56" name="Rectangle 555"/>
            <p:cNvSpPr/>
            <p:nvPr/>
          </p:nvSpPr>
          <p:spPr>
            <a:xfrm>
              <a:off x="5972175" y="47142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57" name="Rectangle 556"/>
            <p:cNvSpPr/>
            <p:nvPr/>
          </p:nvSpPr>
          <p:spPr>
            <a:xfrm>
              <a:off x="6296025" y="440232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58" name="Rectangle 557"/>
            <p:cNvSpPr/>
            <p:nvPr/>
          </p:nvSpPr>
          <p:spPr>
            <a:xfrm>
              <a:off x="6619875" y="440232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6296025" y="471672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60" name="Rectangle 559"/>
            <p:cNvSpPr/>
            <p:nvPr/>
          </p:nvSpPr>
          <p:spPr>
            <a:xfrm>
              <a:off x="6619875" y="471672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61" name="Rectangle 560"/>
            <p:cNvSpPr/>
            <p:nvPr/>
          </p:nvSpPr>
          <p:spPr>
            <a:xfrm>
              <a:off x="6943725" y="43998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62" name="Rectangle 561"/>
            <p:cNvSpPr/>
            <p:nvPr/>
          </p:nvSpPr>
          <p:spPr>
            <a:xfrm>
              <a:off x="7267575" y="43998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63" name="Rectangle 562"/>
            <p:cNvSpPr/>
            <p:nvPr/>
          </p:nvSpPr>
          <p:spPr>
            <a:xfrm>
              <a:off x="6943725" y="47142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64" name="Rectangle 563"/>
            <p:cNvSpPr/>
            <p:nvPr/>
          </p:nvSpPr>
          <p:spPr>
            <a:xfrm>
              <a:off x="7267575" y="47142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65" name="Rectangle 564"/>
            <p:cNvSpPr/>
            <p:nvPr/>
          </p:nvSpPr>
          <p:spPr>
            <a:xfrm>
              <a:off x="2409825" y="502106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66" name="Rectangle 565"/>
            <p:cNvSpPr/>
            <p:nvPr/>
          </p:nvSpPr>
          <p:spPr>
            <a:xfrm>
              <a:off x="2733675" y="502106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67" name="Rectangle 566"/>
            <p:cNvSpPr/>
            <p:nvPr/>
          </p:nvSpPr>
          <p:spPr>
            <a:xfrm>
              <a:off x="2409825" y="533546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68" name="Rectangle 567"/>
            <p:cNvSpPr/>
            <p:nvPr/>
          </p:nvSpPr>
          <p:spPr>
            <a:xfrm>
              <a:off x="2733675" y="533546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69" name="Rectangle 568"/>
            <p:cNvSpPr/>
            <p:nvPr/>
          </p:nvSpPr>
          <p:spPr>
            <a:xfrm>
              <a:off x="3057525" y="502113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70" name="Rectangle 569"/>
            <p:cNvSpPr/>
            <p:nvPr/>
          </p:nvSpPr>
          <p:spPr>
            <a:xfrm>
              <a:off x="3381375" y="502113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71" name="Rectangle 570"/>
            <p:cNvSpPr/>
            <p:nvPr/>
          </p:nvSpPr>
          <p:spPr>
            <a:xfrm>
              <a:off x="3057525" y="533553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72" name="Rectangle 571"/>
            <p:cNvSpPr/>
            <p:nvPr/>
          </p:nvSpPr>
          <p:spPr>
            <a:xfrm>
              <a:off x="3381375" y="533553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73" name="Rectangle 572"/>
            <p:cNvSpPr/>
            <p:nvPr/>
          </p:nvSpPr>
          <p:spPr>
            <a:xfrm>
              <a:off x="3705225" y="50204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74" name="Rectangle 573"/>
            <p:cNvSpPr/>
            <p:nvPr/>
          </p:nvSpPr>
          <p:spPr>
            <a:xfrm>
              <a:off x="4029075" y="50204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75" name="Rectangle 574"/>
            <p:cNvSpPr/>
            <p:nvPr/>
          </p:nvSpPr>
          <p:spPr>
            <a:xfrm>
              <a:off x="3705225" y="53348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76" name="Rectangle 575"/>
            <p:cNvSpPr/>
            <p:nvPr/>
          </p:nvSpPr>
          <p:spPr>
            <a:xfrm>
              <a:off x="4029075" y="53348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77" name="Rectangle 576"/>
            <p:cNvSpPr/>
            <p:nvPr/>
          </p:nvSpPr>
          <p:spPr>
            <a:xfrm>
              <a:off x="4352925" y="502113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78" name="Rectangle 577"/>
            <p:cNvSpPr/>
            <p:nvPr/>
          </p:nvSpPr>
          <p:spPr>
            <a:xfrm>
              <a:off x="4676775" y="502113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79" name="Rectangle 578"/>
            <p:cNvSpPr/>
            <p:nvPr/>
          </p:nvSpPr>
          <p:spPr>
            <a:xfrm>
              <a:off x="4352925" y="533553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80" name="Rectangle 579"/>
            <p:cNvSpPr/>
            <p:nvPr/>
          </p:nvSpPr>
          <p:spPr>
            <a:xfrm>
              <a:off x="4676775" y="533553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81" name="Rectangle 580"/>
            <p:cNvSpPr/>
            <p:nvPr/>
          </p:nvSpPr>
          <p:spPr>
            <a:xfrm>
              <a:off x="5000625" y="5020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82" name="Rectangle 581"/>
            <p:cNvSpPr/>
            <p:nvPr/>
          </p:nvSpPr>
          <p:spPr>
            <a:xfrm>
              <a:off x="5324475" y="5020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83" name="Rectangle 582"/>
            <p:cNvSpPr/>
            <p:nvPr/>
          </p:nvSpPr>
          <p:spPr>
            <a:xfrm>
              <a:off x="5000625" y="5334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84" name="Rectangle 583"/>
            <p:cNvSpPr/>
            <p:nvPr/>
          </p:nvSpPr>
          <p:spPr>
            <a:xfrm>
              <a:off x="5324475" y="5334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85" name="Rectangle 584"/>
            <p:cNvSpPr/>
            <p:nvPr/>
          </p:nvSpPr>
          <p:spPr>
            <a:xfrm>
              <a:off x="5648325" y="50204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86" name="Rectangle 585"/>
            <p:cNvSpPr/>
            <p:nvPr/>
          </p:nvSpPr>
          <p:spPr>
            <a:xfrm>
              <a:off x="5972175" y="50204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87" name="Rectangle 586"/>
            <p:cNvSpPr/>
            <p:nvPr/>
          </p:nvSpPr>
          <p:spPr>
            <a:xfrm>
              <a:off x="5648325" y="53348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88" name="Rectangle 587"/>
            <p:cNvSpPr/>
            <p:nvPr/>
          </p:nvSpPr>
          <p:spPr>
            <a:xfrm>
              <a:off x="5972175" y="53348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89" name="Rectangle 588"/>
            <p:cNvSpPr/>
            <p:nvPr/>
          </p:nvSpPr>
          <p:spPr>
            <a:xfrm>
              <a:off x="6296025" y="502293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90" name="Rectangle 589"/>
            <p:cNvSpPr/>
            <p:nvPr/>
          </p:nvSpPr>
          <p:spPr>
            <a:xfrm>
              <a:off x="6619875" y="502293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6296025" y="533733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6619875" y="533733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6943725" y="50204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7267575" y="50204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6943725" y="53348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96" name="Rectangle 595"/>
            <p:cNvSpPr/>
            <p:nvPr/>
          </p:nvSpPr>
          <p:spPr>
            <a:xfrm>
              <a:off x="7267575" y="53348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</p:grpSp>
      <p:grpSp>
        <p:nvGrpSpPr>
          <p:cNvPr id="597" name="Group 1703"/>
          <p:cNvGrpSpPr/>
          <p:nvPr/>
        </p:nvGrpSpPr>
        <p:grpSpPr>
          <a:xfrm>
            <a:off x="2036983" y="2424469"/>
            <a:ext cx="5181600" cy="3186309"/>
            <a:chOff x="2409825" y="1853370"/>
            <a:chExt cx="5181600" cy="3823570"/>
          </a:xfrm>
        </p:grpSpPr>
        <p:sp>
          <p:nvSpPr>
            <p:cNvPr id="598" name="Rectangle 597"/>
            <p:cNvSpPr/>
            <p:nvPr/>
          </p:nvSpPr>
          <p:spPr>
            <a:xfrm>
              <a:off x="2409825" y="1858475"/>
              <a:ext cx="647700" cy="6240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599" name="Rectangle 598"/>
            <p:cNvSpPr/>
            <p:nvPr/>
          </p:nvSpPr>
          <p:spPr>
            <a:xfrm>
              <a:off x="3057525" y="1854669"/>
              <a:ext cx="647700" cy="6278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3705225" y="1853750"/>
              <a:ext cx="647700" cy="6287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2,0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4352925" y="1853370"/>
              <a:ext cx="647700" cy="6355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3,0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02" name="Rectangle 601"/>
            <p:cNvSpPr/>
            <p:nvPr/>
          </p:nvSpPr>
          <p:spPr>
            <a:xfrm>
              <a:off x="2409825" y="2487637"/>
              <a:ext cx="647700" cy="6327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0,1</a:t>
              </a:r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3057525" y="2492812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3705225" y="2492812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2,1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05" name="Rectangle 604"/>
            <p:cNvSpPr/>
            <p:nvPr/>
          </p:nvSpPr>
          <p:spPr>
            <a:xfrm>
              <a:off x="4352925" y="313309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3,2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06" name="Rectangle 605"/>
            <p:cNvSpPr/>
            <p:nvPr/>
          </p:nvSpPr>
          <p:spPr>
            <a:xfrm>
              <a:off x="2409825" y="313309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07" name="Rectangle 606"/>
            <p:cNvSpPr/>
            <p:nvPr/>
          </p:nvSpPr>
          <p:spPr>
            <a:xfrm>
              <a:off x="3057525" y="313309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3705225" y="313309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2,2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09" name="Rectangle 608"/>
            <p:cNvSpPr/>
            <p:nvPr/>
          </p:nvSpPr>
          <p:spPr>
            <a:xfrm>
              <a:off x="4352925" y="2492812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3,1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10" name="Rectangle 609"/>
            <p:cNvSpPr/>
            <p:nvPr/>
          </p:nvSpPr>
          <p:spPr>
            <a:xfrm>
              <a:off x="5000625" y="1858476"/>
              <a:ext cx="647700" cy="6291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4,0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11" name="Rectangle 610"/>
            <p:cNvSpPr/>
            <p:nvPr/>
          </p:nvSpPr>
          <p:spPr>
            <a:xfrm>
              <a:off x="5648325" y="1859774"/>
              <a:ext cx="647700" cy="6278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5,0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12" name="Rectangle 611"/>
            <p:cNvSpPr/>
            <p:nvPr/>
          </p:nvSpPr>
          <p:spPr>
            <a:xfrm>
              <a:off x="6296025" y="1858855"/>
              <a:ext cx="647700" cy="6287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6,0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6943725" y="1858475"/>
              <a:ext cx="647700" cy="6355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7,0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5000625" y="2492742"/>
              <a:ext cx="647700" cy="6327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4,1</a:t>
              </a:r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5648325" y="2497917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5,1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6296025" y="2497917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6,1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6943725" y="312867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7,2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000625" y="3138198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4,2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648325" y="3138198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5,2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296025" y="312867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6,2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943725" y="2497917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7,1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2409825" y="3756936"/>
              <a:ext cx="647700" cy="6240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3057525" y="3753130"/>
              <a:ext cx="647700" cy="6278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3705225" y="3752211"/>
              <a:ext cx="647700" cy="6287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2,3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352925" y="3751831"/>
              <a:ext cx="647700" cy="6355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3,3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2409825" y="4386098"/>
              <a:ext cx="647700" cy="6327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0,4</a:t>
              </a:r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3057525" y="439127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1,4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3705225" y="439127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2,4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4352925" y="5031554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3,5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2409825" y="5031554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3057525" y="5031554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3705225" y="5031554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2,5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4352925" y="439127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3,4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5000625" y="3762041"/>
              <a:ext cx="647700" cy="6240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4,3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5648325" y="3758235"/>
              <a:ext cx="647700" cy="6278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5,3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6296025" y="3766841"/>
              <a:ext cx="647700" cy="6287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6,3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6943725" y="3766461"/>
              <a:ext cx="647700" cy="6355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7,3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5000625" y="4391203"/>
              <a:ext cx="647700" cy="6327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4,4</a:t>
              </a:r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5648325" y="438685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5,4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6296025" y="438685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6,4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6943725" y="5036659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7,5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5000625" y="5036659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4,5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5648325" y="5036659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5,5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6296025" y="5036659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6,5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6943725" y="438685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7,4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6" name="Group 2075"/>
          <p:cNvGrpSpPr/>
          <p:nvPr/>
        </p:nvGrpSpPr>
        <p:grpSpPr>
          <a:xfrm>
            <a:off x="2036983" y="2414245"/>
            <a:ext cx="5181600" cy="3196533"/>
            <a:chOff x="2409825" y="1533512"/>
            <a:chExt cx="5181600" cy="3835839"/>
          </a:xfrm>
        </p:grpSpPr>
        <p:sp>
          <p:nvSpPr>
            <p:cNvPr id="647" name="Rectangle 646"/>
            <p:cNvSpPr/>
            <p:nvPr/>
          </p:nvSpPr>
          <p:spPr>
            <a:xfrm>
              <a:off x="240982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273367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305752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338137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370522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402907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435292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467677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500062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532447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564832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597217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629602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661987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694372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726757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240982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273367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305752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338137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370522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402907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435292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670" name="Rectangle 669"/>
            <p:cNvSpPr/>
            <p:nvPr/>
          </p:nvSpPr>
          <p:spPr>
            <a:xfrm>
              <a:off x="467677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500062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672" name="Rectangle 671"/>
            <p:cNvSpPr/>
            <p:nvPr/>
          </p:nvSpPr>
          <p:spPr>
            <a:xfrm>
              <a:off x="532447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673" name="Rectangle 672"/>
            <p:cNvSpPr/>
            <p:nvPr/>
          </p:nvSpPr>
          <p:spPr>
            <a:xfrm>
              <a:off x="564832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674" name="Rectangle 673"/>
            <p:cNvSpPr/>
            <p:nvPr/>
          </p:nvSpPr>
          <p:spPr>
            <a:xfrm>
              <a:off x="597217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675" name="Rectangle 674"/>
            <p:cNvSpPr/>
            <p:nvPr/>
          </p:nvSpPr>
          <p:spPr>
            <a:xfrm>
              <a:off x="629602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661987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677" name="Rectangle 676"/>
            <p:cNvSpPr/>
            <p:nvPr/>
          </p:nvSpPr>
          <p:spPr>
            <a:xfrm>
              <a:off x="694372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678" name="Rectangle 677"/>
            <p:cNvSpPr/>
            <p:nvPr/>
          </p:nvSpPr>
          <p:spPr>
            <a:xfrm>
              <a:off x="726757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679" name="Rectangle 678"/>
            <p:cNvSpPr/>
            <p:nvPr/>
          </p:nvSpPr>
          <p:spPr>
            <a:xfrm>
              <a:off x="240982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680" name="Rectangle 679"/>
            <p:cNvSpPr/>
            <p:nvPr/>
          </p:nvSpPr>
          <p:spPr>
            <a:xfrm>
              <a:off x="273367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681" name="Rectangle 680"/>
            <p:cNvSpPr/>
            <p:nvPr/>
          </p:nvSpPr>
          <p:spPr>
            <a:xfrm>
              <a:off x="305752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682" name="Rectangle 681"/>
            <p:cNvSpPr/>
            <p:nvPr/>
          </p:nvSpPr>
          <p:spPr>
            <a:xfrm>
              <a:off x="338137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683" name="Rectangle 682"/>
            <p:cNvSpPr/>
            <p:nvPr/>
          </p:nvSpPr>
          <p:spPr>
            <a:xfrm>
              <a:off x="370522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684" name="Rectangle 683"/>
            <p:cNvSpPr/>
            <p:nvPr/>
          </p:nvSpPr>
          <p:spPr>
            <a:xfrm>
              <a:off x="402907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685" name="Rectangle 684"/>
            <p:cNvSpPr/>
            <p:nvPr/>
          </p:nvSpPr>
          <p:spPr>
            <a:xfrm>
              <a:off x="435292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686" name="Rectangle 685"/>
            <p:cNvSpPr/>
            <p:nvPr/>
          </p:nvSpPr>
          <p:spPr>
            <a:xfrm>
              <a:off x="467677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687" name="Rectangle 686"/>
            <p:cNvSpPr/>
            <p:nvPr/>
          </p:nvSpPr>
          <p:spPr>
            <a:xfrm>
              <a:off x="500062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688" name="Rectangle 687"/>
            <p:cNvSpPr/>
            <p:nvPr/>
          </p:nvSpPr>
          <p:spPr>
            <a:xfrm>
              <a:off x="532447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689" name="Rectangle 688"/>
            <p:cNvSpPr/>
            <p:nvPr/>
          </p:nvSpPr>
          <p:spPr>
            <a:xfrm>
              <a:off x="564832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690" name="Rectangle 689"/>
            <p:cNvSpPr/>
            <p:nvPr/>
          </p:nvSpPr>
          <p:spPr>
            <a:xfrm>
              <a:off x="597217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691" name="Rectangle 690"/>
            <p:cNvSpPr/>
            <p:nvPr/>
          </p:nvSpPr>
          <p:spPr>
            <a:xfrm>
              <a:off x="629602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692" name="Rectangle 691"/>
            <p:cNvSpPr/>
            <p:nvPr/>
          </p:nvSpPr>
          <p:spPr>
            <a:xfrm>
              <a:off x="661987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693" name="Rectangle 692"/>
            <p:cNvSpPr/>
            <p:nvPr/>
          </p:nvSpPr>
          <p:spPr>
            <a:xfrm>
              <a:off x="694372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694" name="Rectangle 693"/>
            <p:cNvSpPr/>
            <p:nvPr/>
          </p:nvSpPr>
          <p:spPr>
            <a:xfrm>
              <a:off x="726757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695" name="Rectangle 694"/>
            <p:cNvSpPr/>
            <p:nvPr/>
          </p:nvSpPr>
          <p:spPr>
            <a:xfrm>
              <a:off x="240982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273367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305752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338137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370522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00" name="Rectangle 699"/>
            <p:cNvSpPr/>
            <p:nvPr/>
          </p:nvSpPr>
          <p:spPr>
            <a:xfrm>
              <a:off x="402907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35292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67677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500062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04" name="Rectangle 703"/>
            <p:cNvSpPr/>
            <p:nvPr/>
          </p:nvSpPr>
          <p:spPr>
            <a:xfrm>
              <a:off x="532447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564832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597217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629602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661987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09" name="Rectangle 708"/>
            <p:cNvSpPr/>
            <p:nvPr/>
          </p:nvSpPr>
          <p:spPr>
            <a:xfrm>
              <a:off x="694372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726757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240982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273367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305752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338137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370522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02907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35292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67677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0062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2447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4832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97217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29602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61987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694372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726757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240982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273367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305752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338137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370522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32" name="Rectangle 731"/>
            <p:cNvSpPr/>
            <p:nvPr/>
          </p:nvSpPr>
          <p:spPr>
            <a:xfrm>
              <a:off x="402907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435292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467677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500062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532447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564832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597217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629602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661987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694372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726757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240982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273367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305752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338137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370522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02907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435292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467677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00062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32447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564832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597217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629602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661987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694372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726757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240982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273367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305752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338137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370522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402907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35292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67677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500062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532447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64832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97217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629602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661987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94372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726757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240982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273367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77" name="Rectangle 776"/>
            <p:cNvSpPr/>
            <p:nvPr/>
          </p:nvSpPr>
          <p:spPr>
            <a:xfrm>
              <a:off x="305752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78" name="Rectangle 777"/>
            <p:cNvSpPr/>
            <p:nvPr/>
          </p:nvSpPr>
          <p:spPr>
            <a:xfrm>
              <a:off x="338137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370522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02907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35292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82" name="Rectangle 781"/>
            <p:cNvSpPr/>
            <p:nvPr/>
          </p:nvSpPr>
          <p:spPr>
            <a:xfrm>
              <a:off x="467677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83" name="Rectangle 782"/>
            <p:cNvSpPr/>
            <p:nvPr/>
          </p:nvSpPr>
          <p:spPr>
            <a:xfrm>
              <a:off x="500062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32447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85" name="Rectangle 784"/>
            <p:cNvSpPr/>
            <p:nvPr/>
          </p:nvSpPr>
          <p:spPr>
            <a:xfrm>
              <a:off x="564832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86" name="Rectangle 785"/>
            <p:cNvSpPr/>
            <p:nvPr/>
          </p:nvSpPr>
          <p:spPr>
            <a:xfrm>
              <a:off x="597217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87" name="Rectangle 786"/>
            <p:cNvSpPr/>
            <p:nvPr/>
          </p:nvSpPr>
          <p:spPr>
            <a:xfrm>
              <a:off x="629602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88" name="Rectangle 787"/>
            <p:cNvSpPr/>
            <p:nvPr/>
          </p:nvSpPr>
          <p:spPr>
            <a:xfrm>
              <a:off x="661987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89" name="Rectangle 788"/>
            <p:cNvSpPr/>
            <p:nvPr/>
          </p:nvSpPr>
          <p:spPr>
            <a:xfrm>
              <a:off x="694372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90" name="Rectangle 789"/>
            <p:cNvSpPr/>
            <p:nvPr/>
          </p:nvSpPr>
          <p:spPr>
            <a:xfrm>
              <a:off x="726757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91" name="Rectangle 790"/>
            <p:cNvSpPr/>
            <p:nvPr/>
          </p:nvSpPr>
          <p:spPr>
            <a:xfrm>
              <a:off x="240982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92" name="Rectangle 791"/>
            <p:cNvSpPr/>
            <p:nvPr/>
          </p:nvSpPr>
          <p:spPr>
            <a:xfrm>
              <a:off x="273367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305752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338137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370522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402907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435292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67677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500062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532447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564832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97217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629602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661987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694372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726757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240982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273367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305752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338137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370522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812" name="Rectangle 811"/>
            <p:cNvSpPr/>
            <p:nvPr/>
          </p:nvSpPr>
          <p:spPr>
            <a:xfrm>
              <a:off x="402907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813" name="Rectangle 812"/>
            <p:cNvSpPr/>
            <p:nvPr/>
          </p:nvSpPr>
          <p:spPr>
            <a:xfrm>
              <a:off x="435292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67677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500062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532447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564832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597217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819" name="Rectangle 818"/>
            <p:cNvSpPr/>
            <p:nvPr/>
          </p:nvSpPr>
          <p:spPr>
            <a:xfrm>
              <a:off x="629602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661987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694372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26757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240982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273367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305752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338137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370522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402907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829" name="Rectangle 828"/>
            <p:cNvSpPr/>
            <p:nvPr/>
          </p:nvSpPr>
          <p:spPr>
            <a:xfrm>
              <a:off x="435292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830" name="Rectangle 829"/>
            <p:cNvSpPr/>
            <p:nvPr/>
          </p:nvSpPr>
          <p:spPr>
            <a:xfrm>
              <a:off x="467677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500062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532447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564832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597217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629602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661987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694372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26757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</p:grpSp>
      <p:grpSp>
        <p:nvGrpSpPr>
          <p:cNvPr id="839" name="Group 2098"/>
          <p:cNvGrpSpPr/>
          <p:nvPr/>
        </p:nvGrpSpPr>
        <p:grpSpPr>
          <a:xfrm>
            <a:off x="2036983" y="2407605"/>
            <a:ext cx="5181600" cy="3202863"/>
            <a:chOff x="2409825" y="1529126"/>
            <a:chExt cx="5181600" cy="3843434"/>
          </a:xfrm>
        </p:grpSpPr>
        <p:sp>
          <p:nvSpPr>
            <p:cNvPr id="840" name="Rectangle 839"/>
            <p:cNvSpPr/>
            <p:nvPr/>
          </p:nvSpPr>
          <p:spPr>
            <a:xfrm>
              <a:off x="2409825" y="1529126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1" name="Rectangle 840"/>
            <p:cNvSpPr/>
            <p:nvPr/>
          </p:nvSpPr>
          <p:spPr>
            <a:xfrm>
              <a:off x="5000625" y="1529126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2" name="Rectangle 841"/>
            <p:cNvSpPr/>
            <p:nvPr/>
          </p:nvSpPr>
          <p:spPr>
            <a:xfrm>
              <a:off x="2409825" y="1839325"/>
              <a:ext cx="2590800" cy="32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3" name="Rectangle 842"/>
            <p:cNvSpPr/>
            <p:nvPr/>
          </p:nvSpPr>
          <p:spPr>
            <a:xfrm>
              <a:off x="5000625" y="1839325"/>
              <a:ext cx="2590800" cy="32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4" name="Rectangle 843"/>
            <p:cNvSpPr/>
            <p:nvPr/>
          </p:nvSpPr>
          <p:spPr>
            <a:xfrm>
              <a:off x="2409825" y="2163325"/>
              <a:ext cx="2590800" cy="3248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5" name="Rectangle 844"/>
            <p:cNvSpPr/>
            <p:nvPr/>
          </p:nvSpPr>
          <p:spPr>
            <a:xfrm>
              <a:off x="5000625" y="2163325"/>
              <a:ext cx="2590800" cy="3324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2409825" y="2495785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7" name="Rectangle 846"/>
            <p:cNvSpPr/>
            <p:nvPr/>
          </p:nvSpPr>
          <p:spPr>
            <a:xfrm>
              <a:off x="5000625" y="2488165"/>
              <a:ext cx="2590800" cy="3146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8" name="Rectangle 847"/>
            <p:cNvSpPr/>
            <p:nvPr/>
          </p:nvSpPr>
          <p:spPr>
            <a:xfrm>
              <a:off x="2409825" y="2812624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0,4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9" name="Rectangle 848"/>
            <p:cNvSpPr/>
            <p:nvPr/>
          </p:nvSpPr>
          <p:spPr>
            <a:xfrm>
              <a:off x="5000625" y="2812624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1,4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0" name="Rectangle 849"/>
            <p:cNvSpPr/>
            <p:nvPr/>
          </p:nvSpPr>
          <p:spPr>
            <a:xfrm>
              <a:off x="2409825" y="3122823"/>
              <a:ext cx="2590800" cy="32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1" name="Rectangle 850"/>
            <p:cNvSpPr/>
            <p:nvPr/>
          </p:nvSpPr>
          <p:spPr>
            <a:xfrm>
              <a:off x="5000625" y="3122823"/>
              <a:ext cx="2590800" cy="32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2" name="Rectangle 851"/>
            <p:cNvSpPr/>
            <p:nvPr/>
          </p:nvSpPr>
          <p:spPr>
            <a:xfrm>
              <a:off x="2409825" y="3446823"/>
              <a:ext cx="2590800" cy="3248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0,6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3" name="Rectangle 852"/>
            <p:cNvSpPr/>
            <p:nvPr/>
          </p:nvSpPr>
          <p:spPr>
            <a:xfrm>
              <a:off x="5000625" y="3446823"/>
              <a:ext cx="2590800" cy="3324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1,6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4" name="Rectangle 853"/>
            <p:cNvSpPr/>
            <p:nvPr/>
          </p:nvSpPr>
          <p:spPr>
            <a:xfrm>
              <a:off x="2409825" y="3779283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0,7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5" name="Rectangle 854"/>
            <p:cNvSpPr/>
            <p:nvPr/>
          </p:nvSpPr>
          <p:spPr>
            <a:xfrm>
              <a:off x="5000625" y="3771663"/>
              <a:ext cx="2590800" cy="3146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1,7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6" name="Rectangle 855"/>
            <p:cNvSpPr/>
            <p:nvPr/>
          </p:nvSpPr>
          <p:spPr>
            <a:xfrm>
              <a:off x="2409825" y="4095702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0,8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7" name="Rectangle 856"/>
            <p:cNvSpPr/>
            <p:nvPr/>
          </p:nvSpPr>
          <p:spPr>
            <a:xfrm>
              <a:off x="5000625" y="4095702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1,8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8" name="Rectangle 857"/>
            <p:cNvSpPr/>
            <p:nvPr/>
          </p:nvSpPr>
          <p:spPr>
            <a:xfrm>
              <a:off x="2409825" y="4405901"/>
              <a:ext cx="2590800" cy="32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0,9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9" name="Rectangle 858"/>
            <p:cNvSpPr/>
            <p:nvPr/>
          </p:nvSpPr>
          <p:spPr>
            <a:xfrm>
              <a:off x="5000625" y="4405901"/>
              <a:ext cx="2590800" cy="32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1,9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60" name="Rectangle 859"/>
            <p:cNvSpPr/>
            <p:nvPr/>
          </p:nvSpPr>
          <p:spPr>
            <a:xfrm>
              <a:off x="2409825" y="4729901"/>
              <a:ext cx="2590800" cy="3248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0,10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61" name="Rectangle 860"/>
            <p:cNvSpPr/>
            <p:nvPr/>
          </p:nvSpPr>
          <p:spPr>
            <a:xfrm>
              <a:off x="5000625" y="4729901"/>
              <a:ext cx="2590800" cy="3324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1,10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62" name="Rectangle 861"/>
            <p:cNvSpPr/>
            <p:nvPr/>
          </p:nvSpPr>
          <p:spPr>
            <a:xfrm>
              <a:off x="2409825" y="5062361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0,11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63" name="Rectangle 862"/>
            <p:cNvSpPr/>
            <p:nvPr/>
          </p:nvSpPr>
          <p:spPr>
            <a:xfrm>
              <a:off x="5000625" y="5054741"/>
              <a:ext cx="2590800" cy="3146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1,11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51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Parallel Reduction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Many optimizations possible, the one we did is the least efficient</a:t>
            </a:r>
          </a:p>
          <a:p>
            <a:r>
              <a:rPr lang="en-GB" dirty="0" smtClean="0"/>
              <a:t>Very good discussion: </a:t>
            </a:r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</a:t>
            </a:r>
            <a:r>
              <a:rPr lang="en-GB" sz="2000" dirty="0" smtClean="0">
                <a:hlinkClick r:id="rId2"/>
              </a:rPr>
              <a:t>people.maths.ox.ac.uk/gilesm/cuda/prac4/reduction.pdf</a:t>
            </a:r>
            <a:endParaRPr lang="en-GB" sz="2000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983" t="26671" r="16712" b="7907"/>
          <a:stretch>
            <a:fillRect/>
          </a:stretch>
        </p:blipFill>
        <p:spPr bwMode="auto">
          <a:xfrm>
            <a:off x="1153391" y="3062042"/>
            <a:ext cx="6540426" cy="349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743769" y="560070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 G80 </a:t>
            </a:r>
          </a:p>
          <a:p>
            <a:r>
              <a:rPr lang="en-GB" dirty="0" smtClean="0"/>
              <a:t>architecture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9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Examples and applications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3538" indent="-363538"/>
            <a:endParaRPr lang="en-GB" dirty="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Real-time optical 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https://www.youtube.com/watch?v=1D93RmW_eN4</a:t>
            </a:r>
          </a:p>
        </p:txBody>
      </p:sp>
    </p:spTree>
    <p:extLst>
      <p:ext uri="{BB962C8B-B14F-4D97-AF65-F5344CB8AC3E}">
        <p14:creationId xmlns:p14="http://schemas.microsoft.com/office/powerpoint/2010/main" val="1923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 time medical image analysis and visualization</a:t>
            </a:r>
            <a:endParaRPr lang="en-GB" dirty="0"/>
          </a:p>
        </p:txBody>
      </p:sp>
      <p:pic>
        <p:nvPicPr>
          <p:cNvPr id="4" name="Content Placeholder 3" descr="G:\Work\GPUScheduling\trunk\docs\publications\ScheduledVolume\pics\ipsvi\mecanix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070" y="1568227"/>
            <a:ext cx="2007620" cy="44558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3057" y="2579915"/>
            <a:ext cx="551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https://www.youtube.com/watch?v=mHO6gCm9EP4</a:t>
            </a:r>
          </a:p>
        </p:txBody>
      </p:sp>
    </p:spTree>
    <p:extLst>
      <p:ext uri="{BB962C8B-B14F-4D97-AF65-F5344CB8AC3E}">
        <p14:creationId xmlns:p14="http://schemas.microsoft.com/office/powerpoint/2010/main" val="39293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KinectFusion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Developed at </a:t>
            </a:r>
            <a:r>
              <a:rPr lang="en-GB" dirty="0" err="1" smtClean="0"/>
              <a:t>DOC@Imperial</a:t>
            </a:r>
            <a:r>
              <a:rPr lang="en-GB" dirty="0" smtClean="0"/>
              <a:t> </a:t>
            </a:r>
          </a:p>
          <a:p>
            <a:r>
              <a:rPr lang="en-GB" dirty="0"/>
              <a:t>https://www.youtube.com/watch?v=quGhaggn3cQ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KinectFusion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https://www.youtube.com/watch?v=fE_FnG4RAm8</a:t>
            </a:r>
          </a:p>
        </p:txBody>
      </p:sp>
    </p:spTree>
    <p:extLst>
      <p:ext uri="{BB962C8B-B14F-4D97-AF65-F5344CB8AC3E}">
        <p14:creationId xmlns:p14="http://schemas.microsoft.com/office/powerpoint/2010/main" val="26265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298" y="1600200"/>
            <a:ext cx="5085009" cy="4967574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15 fully-funded PhD places </a:t>
            </a:r>
            <a:r>
              <a:rPr lang="en-US" sz="2400" dirty="0" smtClean="0"/>
              <a:t>for graduates in  physics, chemistry, biology, engineering and mathematics</a:t>
            </a:r>
          </a:p>
          <a:p>
            <a:pPr lvl="1"/>
            <a:r>
              <a:rPr lang="en-US" sz="2000" dirty="0" smtClean="0"/>
              <a:t>Integrated cross-institutional training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(</a:t>
            </a:r>
            <a:r>
              <a:rPr lang="en-US" sz="2000" dirty="0" err="1" smtClean="0"/>
              <a:t>MRes</a:t>
            </a:r>
            <a:r>
              <a:rPr lang="en-US" sz="2000" dirty="0" smtClean="0"/>
              <a:t> + 3-year PhD)</a:t>
            </a:r>
          </a:p>
          <a:p>
            <a:r>
              <a:rPr lang="en-US" sz="2400" b="1" dirty="0" smtClean="0"/>
              <a:t>Research projects</a:t>
            </a:r>
            <a:r>
              <a:rPr lang="en-US" sz="2400" dirty="0" smtClean="0"/>
              <a:t> available for:</a:t>
            </a:r>
          </a:p>
          <a:p>
            <a:pPr lvl="1"/>
            <a:r>
              <a:rPr lang="en-US" sz="2000" dirty="0" smtClean="0"/>
              <a:t>Image acquisition &amp; reconstruction</a:t>
            </a:r>
          </a:p>
          <a:p>
            <a:pPr lvl="1"/>
            <a:r>
              <a:rPr lang="en-US" sz="2000" dirty="0" smtClean="0"/>
              <a:t>Imaging chemistry &amp; biology</a:t>
            </a:r>
          </a:p>
          <a:p>
            <a:pPr lvl="1"/>
            <a:r>
              <a:rPr lang="en-US" sz="2000" dirty="0" smtClean="0"/>
              <a:t>Image computing &amp; computational modelling</a:t>
            </a:r>
          </a:p>
          <a:p>
            <a:r>
              <a:rPr lang="en-US" sz="2400" b="1" u="sng" dirty="0" smtClean="0"/>
              <a:t>Apply by 4 January 2016:</a:t>
            </a:r>
            <a:endParaRPr lang="en-US" sz="2000" b="1" u="sng" dirty="0" smtClean="0"/>
          </a:p>
          <a:p>
            <a:pPr lvl="1"/>
            <a:r>
              <a:rPr lang="en-US" dirty="0" smtClean="0">
                <a:hlinkClick r:id="rId2"/>
              </a:rPr>
              <a:t>www.imagingcdt.com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Contact: </a:t>
            </a:r>
            <a:r>
              <a:rPr lang="en-US" dirty="0" smtClean="0">
                <a:hlinkClick r:id="rId3"/>
              </a:rPr>
              <a:t>imaging-cdt@kcl.ac.uk</a:t>
            </a:r>
            <a:r>
              <a:rPr lang="en-US" dirty="0" smtClean="0"/>
              <a:t> </a:t>
            </a:r>
          </a:p>
        </p:txBody>
      </p:sp>
      <p:pic>
        <p:nvPicPr>
          <p:cNvPr id="7" name="irc_mi" descr="http://www.futureofwye3.co.uk/media/5145/imperial_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239150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357" y="1383084"/>
            <a:ext cx="4063644" cy="547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Medical Imaging</a:t>
            </a:r>
            <a:r>
              <a:rPr lang="en-GB" sz="2400" dirty="0" smtClean="0">
                <a:latin typeface="Arial"/>
                <a:cs typeface="Arial"/>
              </a:rPr>
              <a:t/>
            </a:r>
            <a:br>
              <a:rPr lang="en-GB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EPSRC Centre for Doctoral Training                 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GPU programming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Bernhard </a:t>
            </a:r>
            <a:r>
              <a:rPr lang="en-US" dirty="0" smtClean="0"/>
              <a:t>Kainz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2D Kernel </a:t>
            </a:r>
            <a:r>
              <a:rPr lang="de-AT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>
                <a:cs typeface="Courier New" pitchFamily="49" charset="0"/>
              </a:rPr>
              <a:t>using 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2000" b="1" dirty="0">
                <a:cs typeface="Courier New" pitchFamily="49" charset="0"/>
              </a:rPr>
              <a:t> </a:t>
            </a:r>
            <a:r>
              <a:rPr lang="en-US" sz="2000" dirty="0">
                <a:cs typeface="Courier New" pitchFamily="49" charset="0"/>
              </a:rPr>
              <a:t>and</a:t>
            </a:r>
            <a:r>
              <a:rPr lang="en-US" sz="2000" b="1" dirty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cs typeface="Courier New" pitchFamily="49" charset="0"/>
              </a:rPr>
              <a:t>execution paths</a:t>
            </a:r>
            <a:r>
              <a:rPr lang="en-US" sz="2000" b="1" dirty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US" sz="2000" dirty="0">
                <a:cs typeface="Courier New" pitchFamily="49" charset="0"/>
              </a:rPr>
              <a:t>are chosen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>
                <a:cs typeface="Courier New" pitchFamily="49" charset="0"/>
              </a:rPr>
              <a:t>with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sz="2000" b="1" dirty="0">
                <a:solidFill>
                  <a:srgbClr val="FF0000"/>
                </a:solidFill>
                <a:cs typeface="Courier New" pitchFamily="49" charset="0"/>
              </a:rPr>
              <a:t> </a:t>
            </a:r>
            <a:r>
              <a:rPr lang="en-US" sz="2000" dirty="0">
                <a:cs typeface="Courier New" pitchFamily="49" charset="0"/>
              </a:rPr>
              <a:t>and</a:t>
            </a:r>
            <a:r>
              <a:rPr lang="en-US" sz="2000" b="1" dirty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gridDim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cs typeface="Courier New" pitchFamily="49" charset="0"/>
              </a:rPr>
              <a:t>number of threads can be determined</a:t>
            </a:r>
            <a:r>
              <a:rPr lang="en-US" sz="2000" b="1" dirty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endParaRPr lang="en-GB" dirty="0"/>
          </a:p>
        </p:txBody>
      </p:sp>
      <p:sp>
        <p:nvSpPr>
          <p:cNvPr id="4" name="Snip Diagonal Corner Rectangle 3"/>
          <p:cNvSpPr/>
          <p:nvPr/>
        </p:nvSpPr>
        <p:spPr bwMode="auto">
          <a:xfrm>
            <a:off x="672519" y="2809194"/>
            <a:ext cx="8112252" cy="3744771"/>
          </a:xfrm>
          <a:prstGeom prst="snip2DiagRect">
            <a:avLst>
              <a:gd name="adj1" fmla="val 0"/>
              <a:gd name="adj2" fmla="val 7806"/>
            </a:avLst>
          </a:prstGeom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tabLst>
                <a:tab pos="4033838" algn="l"/>
              </a:tabLst>
              <a:defRPr/>
            </a:pPr>
            <a:r>
              <a:rPr lang="en-US" sz="1700" b="1" baseline="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en-US" sz="1700" b="1" baseline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700" b="1" baseline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myfunction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700" b="1" baseline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*input, </a:t>
            </a:r>
            <a:r>
              <a:rPr lang="en-US" sz="1700" b="1" baseline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 output)</a:t>
            </a:r>
            <a:endParaRPr lang="en-US" sz="1700" b="1" baseline="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033838" algn="l"/>
              </a:tabLst>
              <a:defRPr/>
            </a:pP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tabLst>
                <a:tab pos="4033838" algn="l"/>
              </a:tabLst>
              <a:defRPr/>
            </a:pP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b="1" baseline="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uint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bid = </a:t>
            </a:r>
            <a:r>
              <a:rPr lang="en-US" sz="17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700" b="1" baseline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17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blockIdx.y</a:t>
            </a:r>
            <a:r>
              <a:rPr lang="en-US" sz="1700" b="1" baseline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7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gridDim.x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tabLst>
                <a:tab pos="4033838" algn="l"/>
              </a:tabLst>
              <a:defRPr/>
            </a:pP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uint</a:t>
            </a:r>
            <a:r>
              <a:rPr lang="en-US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bId</a:t>
            </a:r>
            <a:r>
              <a:rPr lang="en-US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 (</a:t>
            </a:r>
            <a:r>
              <a:rPr lang="en-US" sz="17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US" sz="17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7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blockDim.y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</a:t>
            </a:r>
          </a:p>
          <a:p>
            <a:pPr>
              <a:tabLst>
                <a:tab pos="4033838" algn="l"/>
              </a:tabLst>
              <a:defRPr/>
            </a:pP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7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threadIdx.y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7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+ </a:t>
            </a:r>
            <a:r>
              <a:rPr lang="en-US" sz="17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1700" b="1" baseline="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033838" algn="l"/>
              </a:tabLst>
              <a:defRPr/>
            </a:pP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output[</a:t>
            </a:r>
            <a:r>
              <a:rPr lang="en-US" sz="1700" b="1" baseline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= input[</a:t>
            </a:r>
            <a:r>
              <a:rPr lang="en-US" sz="1700" b="1" baseline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US" sz="1700" b="1" baseline="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033838" algn="l"/>
              </a:tabLst>
              <a:defRPr/>
            </a:pP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tabLst>
                <a:tab pos="4033838" algn="l"/>
              </a:tabLst>
              <a:defRPr/>
            </a:pPr>
            <a:endParaRPr lang="en-US" sz="17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033838" algn="l"/>
              </a:tabLst>
              <a:defRPr/>
            </a:pP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dim3 </a:t>
            </a:r>
            <a:r>
              <a:rPr lang="en-US" sz="1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blockSize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(32,32,1);</a:t>
            </a:r>
          </a:p>
          <a:p>
            <a:pPr>
              <a:tabLst>
                <a:tab pos="4033838" algn="l"/>
              </a:tabLst>
              <a:defRPr/>
            </a:pP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dim3 </a:t>
            </a:r>
            <a:r>
              <a:rPr lang="en-US" sz="1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gridSize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((</a:t>
            </a:r>
            <a:r>
              <a:rPr lang="en-US" sz="1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iSpaceX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blockSize.x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- 1)/</a:t>
            </a:r>
            <a:r>
              <a:rPr lang="en-US" sz="1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blockSize.x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</a:p>
          <a:p>
            <a:pPr>
              <a:tabLst>
                <a:tab pos="4033838" algn="l"/>
              </a:tabLst>
              <a:defRPr/>
            </a:pP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    (</a:t>
            </a:r>
            <a:r>
              <a:rPr lang="en-US" sz="1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iSpaceY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blockSize.y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- 1)/</a:t>
            </a:r>
            <a:r>
              <a:rPr lang="en-US" sz="1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blockSize.y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), 1)</a:t>
            </a:r>
          </a:p>
          <a:p>
            <a:pPr>
              <a:tabLst>
                <a:tab pos="4033838" algn="l"/>
              </a:tabLst>
              <a:defRPr/>
            </a:pPr>
            <a:r>
              <a:rPr lang="en-US" sz="1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myfunction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US" sz="1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gridSize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blockSize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(input, output);</a:t>
            </a:r>
            <a:b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endParaRPr lang="en-US" sz="1700" b="1" baseline="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Matrix Multiplication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00335"/>
            <a:ext cx="5329237" cy="486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204037"/>
              </p:ext>
            </p:extLst>
          </p:nvPr>
        </p:nvGraphicFramePr>
        <p:xfrm>
          <a:off x="752473" y="1612303"/>
          <a:ext cx="3021106" cy="766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Formel" r:id="rId4" imgW="583693" imgH="177646" progId="Equation.3">
                  <p:embed/>
                </p:oleObj>
              </mc:Choice>
              <mc:Fallback>
                <p:oleObj name="Formel" r:id="rId4" imgW="583693" imgH="17764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3" y="1612303"/>
                        <a:ext cx="3021106" cy="7663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54502" y="2414580"/>
                <a:ext cx="3394984" cy="13443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02" y="2414580"/>
                <a:ext cx="3394984" cy="13443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5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Matrix Multiplication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C:\Users\steinber\Desktop\cpu_matri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958151"/>
            <a:ext cx="8910295" cy="412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4071" y="3955911"/>
            <a:ext cx="4303058" cy="137458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Box 7"/>
          <p:cNvSpPr txBox="1"/>
          <p:nvPr/>
        </p:nvSpPr>
        <p:spPr>
          <a:xfrm>
            <a:off x="5199531" y="3949317"/>
            <a:ext cx="2568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smtClean="0">
                <a:solidFill>
                  <a:srgbClr val="00B050"/>
                </a:solidFill>
              </a:rPr>
              <a:t>Loop-based parallelism</a:t>
            </a:r>
            <a:endParaRPr lang="en-US" sz="16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0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Matrix Multiplication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steinber\Desktop\gpu_matr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69"/>
          <a:stretch/>
        </p:blipFill>
        <p:spPr bwMode="auto">
          <a:xfrm>
            <a:off x="457200" y="2212710"/>
            <a:ext cx="7272430" cy="12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teinber\Desktop\gpu_matr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29" b="-3"/>
          <a:stretch/>
        </p:blipFill>
        <p:spPr bwMode="auto">
          <a:xfrm>
            <a:off x="457200" y="5630503"/>
            <a:ext cx="7272430" cy="24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teinber\Desktop\gpu_matr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2" b="39186"/>
          <a:stretch/>
        </p:blipFill>
        <p:spPr bwMode="auto">
          <a:xfrm>
            <a:off x="457200" y="3398383"/>
            <a:ext cx="7272430" cy="104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916218" y="3202109"/>
            <a:ext cx="962122" cy="41178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steinber\Desktop\cpu_matrix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48097" r="53215" b="39032"/>
          <a:stretch/>
        </p:blipFill>
        <p:spPr bwMode="auto">
          <a:xfrm>
            <a:off x="4878343" y="2936565"/>
            <a:ext cx="3568315" cy="531091"/>
          </a:xfrm>
          <a:prstGeom prst="rect">
            <a:avLst/>
          </a:prstGeom>
          <a:noFill/>
          <a:ln w="28575">
            <a:solidFill>
              <a:srgbClr val="F7014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teinber\Desktop\gpu_matr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69" b="3646"/>
          <a:stretch/>
        </p:blipFill>
        <p:spPr bwMode="auto">
          <a:xfrm>
            <a:off x="457200" y="5227388"/>
            <a:ext cx="7272430" cy="52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steinber\Desktop\gpu_matri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19" b="18031"/>
          <a:stretch/>
        </p:blipFill>
        <p:spPr bwMode="auto">
          <a:xfrm>
            <a:off x="457200" y="4442163"/>
            <a:ext cx="7272430" cy="789916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2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Matrix Multiplication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:\Users\steinber\Desktop\kernen_c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03" y="3898691"/>
            <a:ext cx="8564149" cy="8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teinber\Desktop\syn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2" y="5121036"/>
            <a:ext cx="6255695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6613" y="1226890"/>
            <a:ext cx="5984331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float* A = new float[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A_rows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A_cols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float*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B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new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float[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B_rows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_cols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float*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new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float[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B_cols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A_rows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];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//some matrix initialization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float*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d_A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d_B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d_C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((void**)&amp;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A_rows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A_cols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(float));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((void**)&amp;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B_rows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B_cols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(float));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((void**)&amp;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B_cols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A_rows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(float));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d_A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A,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d_B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B,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577104" y="6049907"/>
            <a:ext cx="4802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(C,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d_C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Device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ToHost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//free stuff</a:t>
            </a:r>
            <a:endParaRPr lang="en-GB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9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Matrix Multiplication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3" y="1600199"/>
            <a:ext cx="9030043" cy="443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05948" y="2373940"/>
            <a:ext cx="1917166" cy="3287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533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ioMed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25477</TotalTime>
  <Words>1595</Words>
  <Application>Microsoft Office PowerPoint</Application>
  <PresentationFormat>On-screen Show (4:3)</PresentationFormat>
  <Paragraphs>826</Paragraphs>
  <Slides>37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Cambria Math</vt:lpstr>
      <vt:lpstr>Courier New</vt:lpstr>
      <vt:lpstr>Lucida Grande</vt:lpstr>
      <vt:lpstr>Symbol</vt:lpstr>
      <vt:lpstr>Wingdings</vt:lpstr>
      <vt:lpstr>BioMedIA</vt:lpstr>
      <vt:lpstr>Formel</vt:lpstr>
      <vt:lpstr>GPU programming</vt:lpstr>
      <vt:lpstr>Overview</vt:lpstr>
      <vt:lpstr>Distinguishing between threads</vt:lpstr>
      <vt:lpstr>2D Kernel example</vt:lpstr>
      <vt:lpstr>Matrix Multiplication Example</vt:lpstr>
      <vt:lpstr>Matrix Multiplication Example</vt:lpstr>
      <vt:lpstr>Matrix Multiplication Example</vt:lpstr>
      <vt:lpstr>Matrix Multiplication Example</vt:lpstr>
      <vt:lpstr>Matrix Multiplication Example</vt:lpstr>
      <vt:lpstr>Memory  Model</vt:lpstr>
      <vt:lpstr>Matrix Multiplication Example</vt:lpstr>
      <vt:lpstr>Matrix Multiplication Example</vt:lpstr>
      <vt:lpstr>Matrix Multiplication Example</vt:lpstr>
      <vt:lpstr>Matrix Multiplication Example</vt:lpstr>
      <vt:lpstr>Matrix multiplication problems</vt:lpstr>
      <vt:lpstr>Matrix multiplication problems</vt:lpstr>
      <vt:lpstr>Matrix multiplication problems</vt:lpstr>
      <vt:lpstr>Matrix multiplication problems</vt:lpstr>
      <vt:lpstr>Matrix multiplication problems</vt:lpstr>
      <vt:lpstr> Memory statistics: non-tiled</vt:lpstr>
      <vt:lpstr>Memory statistics: tiled</vt:lpstr>
      <vt:lpstr>Parallel Reduction</vt:lpstr>
      <vt:lpstr>Parallel Reduction</vt:lpstr>
      <vt:lpstr>Parallel Reduction</vt:lpstr>
      <vt:lpstr>Parallel Reduction</vt:lpstr>
      <vt:lpstr>Parallel Reduction</vt:lpstr>
      <vt:lpstr>Parallel Reduction</vt:lpstr>
      <vt:lpstr>Parallel Reduction –  Interleaved Addressing</vt:lpstr>
      <vt:lpstr>Parallel Reduction</vt:lpstr>
      <vt:lpstr>Parallel Reduction</vt:lpstr>
      <vt:lpstr>Examples and applications</vt:lpstr>
      <vt:lpstr>Real-time optical flow</vt:lpstr>
      <vt:lpstr>Real time medical image analysis and visualization</vt:lpstr>
      <vt:lpstr>KinectFusion</vt:lpstr>
      <vt:lpstr>KinectFusion</vt:lpstr>
      <vt:lpstr>Medical Imaging EPSRC Centre for Doctoral Training                  </vt:lpstr>
      <vt:lpstr>GPU programming</vt:lpstr>
    </vt:vector>
  </TitlesOfParts>
  <Company>Imperial College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Rueckert</dc:creator>
  <cp:lastModifiedBy>bkainz</cp:lastModifiedBy>
  <cp:revision>246</cp:revision>
  <dcterms:created xsi:type="dcterms:W3CDTF">2013-10-22T17:33:03Z</dcterms:created>
  <dcterms:modified xsi:type="dcterms:W3CDTF">2015-12-08T10:33:19Z</dcterms:modified>
</cp:coreProperties>
</file>